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1" r:id="rId2"/>
    <p:sldId id="293" r:id="rId3"/>
    <p:sldId id="297" r:id="rId4"/>
    <p:sldId id="298" r:id="rId5"/>
    <p:sldId id="300" r:id="rId6"/>
    <p:sldId id="301" r:id="rId7"/>
    <p:sldId id="30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CA4"/>
    <a:srgbClr val="7DB2FF"/>
    <a:srgbClr val="1E48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400" autoAdjust="0"/>
  </p:normalViewPr>
  <p:slideViewPr>
    <p:cSldViewPr snapToGrid="0" showGuides="1">
      <p:cViewPr varScale="1">
        <p:scale>
          <a:sx n="115" d="100"/>
          <a:sy n="115" d="100"/>
        </p:scale>
        <p:origin x="2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367D57-24DC-4808-96BB-D4A2DD2C4A7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B004901-38E5-4B15-9CA3-B571EACEA029}">
      <dgm:prSet custT="1"/>
      <dgm:spPr>
        <a:solidFill>
          <a:srgbClr val="2E6CA4"/>
        </a:solidFill>
      </dgm:spPr>
      <dgm:t>
        <a:bodyPr/>
        <a:lstStyle/>
        <a:p>
          <a:pPr rtl="0"/>
          <a:r>
            <a:rPr lang="ru-RU" sz="1600" b="1" dirty="0" smtClean="0">
              <a:latin typeface="Century Schoolbook" panose="02040604050505020304" pitchFamily="18" charset="0"/>
            </a:rPr>
            <a:t>СРОКИ ПРЕБЫВАНИЯ:</a:t>
          </a:r>
          <a:endParaRPr lang="ru-RU" sz="1600" dirty="0">
            <a:latin typeface="Century Schoolbook" panose="02040604050505020304" pitchFamily="18" charset="0"/>
          </a:endParaRPr>
        </a:p>
      </dgm:t>
    </dgm:pt>
    <dgm:pt modelId="{892D3C0F-3A95-40F0-82A4-875F214DBCD5}" type="parTrans" cxnId="{44342B10-0464-434E-8C5D-02781FB95FDF}">
      <dgm:prSet/>
      <dgm:spPr/>
      <dgm:t>
        <a:bodyPr/>
        <a:lstStyle/>
        <a:p>
          <a:endParaRPr lang="ru-RU" sz="1600">
            <a:latin typeface="Century Schoolbook" panose="02040604050505020304" pitchFamily="18" charset="0"/>
          </a:endParaRPr>
        </a:p>
      </dgm:t>
    </dgm:pt>
    <dgm:pt modelId="{A11A2A98-D123-4604-82A6-021E777DD796}" type="sibTrans" cxnId="{44342B10-0464-434E-8C5D-02781FB95FDF}">
      <dgm:prSet/>
      <dgm:spPr/>
      <dgm:t>
        <a:bodyPr/>
        <a:lstStyle/>
        <a:p>
          <a:endParaRPr lang="ru-RU" sz="1600">
            <a:latin typeface="Century Schoolbook" panose="02040604050505020304" pitchFamily="18" charset="0"/>
          </a:endParaRPr>
        </a:p>
      </dgm:t>
    </dgm:pt>
    <dgm:pt modelId="{BC839891-B010-4C85-89A3-4DBBE448BF5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  <a:latin typeface="Century Schoolbook" panose="02040604050505020304" pitchFamily="18" charset="0"/>
            </a:rPr>
            <a:t>Дошкольники</a:t>
          </a:r>
          <a:r>
            <a:rPr lang="ru-RU" sz="1600" dirty="0" smtClean="0">
              <a:solidFill>
                <a:schemeClr val="tx1"/>
              </a:solidFill>
              <a:latin typeface="Century Schoolbook" panose="02040604050505020304" pitchFamily="18" charset="0"/>
            </a:rPr>
            <a:t>  </a:t>
          </a:r>
          <a:br>
            <a:rPr lang="ru-RU" sz="1600" dirty="0" smtClean="0">
              <a:solidFill>
                <a:schemeClr val="tx1"/>
              </a:solidFill>
              <a:latin typeface="Century Schoolbook" panose="02040604050505020304" pitchFamily="18" charset="0"/>
            </a:rPr>
          </a:br>
          <a:r>
            <a:rPr lang="ru-RU" sz="1600" dirty="0" smtClean="0">
              <a:solidFill>
                <a:schemeClr val="tx1"/>
              </a:solidFill>
              <a:latin typeface="Century Schoolbook" panose="02040604050505020304" pitchFamily="18" charset="0"/>
            </a:rPr>
            <a:t>до 1 месяца, по согласованию с органом опеки.</a:t>
          </a:r>
          <a:endParaRPr lang="ru-RU" sz="1600" dirty="0">
            <a:solidFill>
              <a:schemeClr val="tx1"/>
            </a:solidFill>
            <a:latin typeface="Century Schoolbook" panose="02040604050505020304" pitchFamily="18" charset="0"/>
          </a:endParaRPr>
        </a:p>
      </dgm:t>
    </dgm:pt>
    <dgm:pt modelId="{5D0A1A15-8FE4-4DBB-84EE-D4895F8F2A5A}" type="parTrans" cxnId="{BA03B656-6987-48DD-A104-AF49F692DF9A}">
      <dgm:prSet/>
      <dgm:spPr/>
      <dgm:t>
        <a:bodyPr/>
        <a:lstStyle/>
        <a:p>
          <a:endParaRPr lang="ru-RU" sz="1600">
            <a:latin typeface="Century Schoolbook" panose="02040604050505020304" pitchFamily="18" charset="0"/>
          </a:endParaRPr>
        </a:p>
      </dgm:t>
    </dgm:pt>
    <dgm:pt modelId="{8719ADAD-40EA-4A10-9BCF-B8D88559CF75}" type="sibTrans" cxnId="{BA03B656-6987-48DD-A104-AF49F692DF9A}">
      <dgm:prSet/>
      <dgm:spPr/>
      <dgm:t>
        <a:bodyPr/>
        <a:lstStyle/>
        <a:p>
          <a:endParaRPr lang="ru-RU" sz="1600">
            <a:latin typeface="Century Schoolbook" panose="02040604050505020304" pitchFamily="18" charset="0"/>
          </a:endParaRPr>
        </a:p>
      </dgm:t>
    </dgm:pt>
    <dgm:pt modelId="{DA4D3069-08BE-446B-9920-09B5E0F75848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  <a:latin typeface="Century Schoolbook" panose="02040604050505020304" pitchFamily="18" charset="0"/>
            </a:rPr>
            <a:t>Школьники</a:t>
          </a:r>
          <a:r>
            <a:rPr lang="ru-RU" sz="1600" dirty="0" smtClean="0">
              <a:solidFill>
                <a:schemeClr val="tx1"/>
              </a:solidFill>
              <a:latin typeface="Century Schoolbook" panose="02040604050505020304" pitchFamily="18" charset="0"/>
            </a:rPr>
            <a:t> </a:t>
          </a:r>
          <a:br>
            <a:rPr lang="ru-RU" sz="1600" dirty="0" smtClean="0">
              <a:solidFill>
                <a:schemeClr val="tx1"/>
              </a:solidFill>
              <a:latin typeface="Century Schoolbook" panose="02040604050505020304" pitchFamily="18" charset="0"/>
            </a:rPr>
          </a:br>
          <a:r>
            <a:rPr lang="ru-RU" sz="1600" dirty="0" smtClean="0">
              <a:solidFill>
                <a:schemeClr val="tx1"/>
              </a:solidFill>
              <a:latin typeface="Century Schoolbook" panose="02040604050505020304" pitchFamily="18" charset="0"/>
            </a:rPr>
            <a:t>на период вне учебного процесса, по согласованию.</a:t>
          </a:r>
          <a:endParaRPr lang="ru-RU" sz="1600" dirty="0">
            <a:solidFill>
              <a:schemeClr val="tx1"/>
            </a:solidFill>
            <a:latin typeface="Century Schoolbook" panose="02040604050505020304" pitchFamily="18" charset="0"/>
          </a:endParaRPr>
        </a:p>
      </dgm:t>
    </dgm:pt>
    <dgm:pt modelId="{3FA9212A-05CD-4EFD-8387-1ACCEDC6ED12}" type="parTrans" cxnId="{D9DAD08F-A12B-48ED-8D7F-FA156977B91E}">
      <dgm:prSet/>
      <dgm:spPr/>
      <dgm:t>
        <a:bodyPr/>
        <a:lstStyle/>
        <a:p>
          <a:endParaRPr lang="ru-RU" sz="1600">
            <a:latin typeface="Century Schoolbook" panose="02040604050505020304" pitchFamily="18" charset="0"/>
          </a:endParaRPr>
        </a:p>
      </dgm:t>
    </dgm:pt>
    <dgm:pt modelId="{C2598898-19F5-412C-940A-6E9668764123}" type="sibTrans" cxnId="{D9DAD08F-A12B-48ED-8D7F-FA156977B91E}">
      <dgm:prSet/>
      <dgm:spPr/>
      <dgm:t>
        <a:bodyPr/>
        <a:lstStyle/>
        <a:p>
          <a:endParaRPr lang="ru-RU" sz="1600">
            <a:latin typeface="Century Schoolbook" panose="02040604050505020304" pitchFamily="18" charset="0"/>
          </a:endParaRPr>
        </a:p>
      </dgm:t>
    </dgm:pt>
    <dgm:pt modelId="{537F608D-28F4-4CE7-B72B-378C682AB889}" type="pres">
      <dgm:prSet presAssocID="{E8367D57-24DC-4808-96BB-D4A2DD2C4A7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D0F4E3F-069E-449D-BB6A-E73DF181518E}" type="pres">
      <dgm:prSet presAssocID="{FB004901-38E5-4B15-9CA3-B571EACEA029}" presName="hierRoot1" presStyleCnt="0">
        <dgm:presLayoutVars>
          <dgm:hierBranch val="init"/>
        </dgm:presLayoutVars>
      </dgm:prSet>
      <dgm:spPr/>
    </dgm:pt>
    <dgm:pt modelId="{3A18C9AB-99D3-41BA-9128-5D3D5D1090F8}" type="pres">
      <dgm:prSet presAssocID="{FB004901-38E5-4B15-9CA3-B571EACEA029}" presName="rootComposite1" presStyleCnt="0"/>
      <dgm:spPr/>
    </dgm:pt>
    <dgm:pt modelId="{8666C941-039B-4088-84FD-E4AFA933A656}" type="pres">
      <dgm:prSet presAssocID="{FB004901-38E5-4B15-9CA3-B571EACEA02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EC14DE-3A3A-404A-9BD7-BF0AF96B19DA}" type="pres">
      <dgm:prSet presAssocID="{FB004901-38E5-4B15-9CA3-B571EACEA02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E964AC8-53A5-40B8-99C0-06B5C531FFAD}" type="pres">
      <dgm:prSet presAssocID="{FB004901-38E5-4B15-9CA3-B571EACEA029}" presName="hierChild2" presStyleCnt="0"/>
      <dgm:spPr/>
    </dgm:pt>
    <dgm:pt modelId="{F1FEFE8E-D4BB-47F9-95D9-45DA321B124A}" type="pres">
      <dgm:prSet presAssocID="{5D0A1A15-8FE4-4DBB-84EE-D4895F8F2A5A}" presName="Name37" presStyleLbl="parChTrans1D2" presStyleIdx="0" presStyleCnt="2"/>
      <dgm:spPr/>
      <dgm:t>
        <a:bodyPr/>
        <a:lstStyle/>
        <a:p>
          <a:endParaRPr lang="ru-RU"/>
        </a:p>
      </dgm:t>
    </dgm:pt>
    <dgm:pt modelId="{D22D9601-0ABD-4AFC-92A1-9A3C292B50DD}" type="pres">
      <dgm:prSet presAssocID="{BC839891-B010-4C85-89A3-4DBBE448BF52}" presName="hierRoot2" presStyleCnt="0">
        <dgm:presLayoutVars>
          <dgm:hierBranch val="init"/>
        </dgm:presLayoutVars>
      </dgm:prSet>
      <dgm:spPr/>
    </dgm:pt>
    <dgm:pt modelId="{611E0DE9-7BD7-4336-9FC7-66233EE52DA2}" type="pres">
      <dgm:prSet presAssocID="{BC839891-B010-4C85-89A3-4DBBE448BF52}" presName="rootComposite" presStyleCnt="0"/>
      <dgm:spPr/>
    </dgm:pt>
    <dgm:pt modelId="{CF1B8792-6F9D-4166-AB01-0CF4E1F637AB}" type="pres">
      <dgm:prSet presAssocID="{BC839891-B010-4C85-89A3-4DBBE448BF52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EA8CC3-EEB3-4A63-BEDC-13DEDF3FFC09}" type="pres">
      <dgm:prSet presAssocID="{BC839891-B010-4C85-89A3-4DBBE448BF52}" presName="rootConnector" presStyleLbl="node2" presStyleIdx="0" presStyleCnt="2"/>
      <dgm:spPr/>
      <dgm:t>
        <a:bodyPr/>
        <a:lstStyle/>
        <a:p>
          <a:endParaRPr lang="ru-RU"/>
        </a:p>
      </dgm:t>
    </dgm:pt>
    <dgm:pt modelId="{8743C8D6-9846-4FA8-986E-09CA0ED4ED74}" type="pres">
      <dgm:prSet presAssocID="{BC839891-B010-4C85-89A3-4DBBE448BF52}" presName="hierChild4" presStyleCnt="0"/>
      <dgm:spPr/>
    </dgm:pt>
    <dgm:pt modelId="{FDE3AD79-BDE2-488E-8579-4DB68920ECF7}" type="pres">
      <dgm:prSet presAssocID="{BC839891-B010-4C85-89A3-4DBBE448BF52}" presName="hierChild5" presStyleCnt="0"/>
      <dgm:spPr/>
    </dgm:pt>
    <dgm:pt modelId="{2D49BA20-746F-49E7-B685-B460CA5E061B}" type="pres">
      <dgm:prSet presAssocID="{3FA9212A-05CD-4EFD-8387-1ACCEDC6ED12}" presName="Name37" presStyleLbl="parChTrans1D2" presStyleIdx="1" presStyleCnt="2"/>
      <dgm:spPr/>
      <dgm:t>
        <a:bodyPr/>
        <a:lstStyle/>
        <a:p>
          <a:endParaRPr lang="ru-RU"/>
        </a:p>
      </dgm:t>
    </dgm:pt>
    <dgm:pt modelId="{17CF5323-0ABB-44B6-8B3F-21F69D8488F3}" type="pres">
      <dgm:prSet presAssocID="{DA4D3069-08BE-446B-9920-09B5E0F75848}" presName="hierRoot2" presStyleCnt="0">
        <dgm:presLayoutVars>
          <dgm:hierBranch val="init"/>
        </dgm:presLayoutVars>
      </dgm:prSet>
      <dgm:spPr/>
    </dgm:pt>
    <dgm:pt modelId="{E7E12173-9CDB-4A9E-9B3C-4B3CFED402E3}" type="pres">
      <dgm:prSet presAssocID="{DA4D3069-08BE-446B-9920-09B5E0F75848}" presName="rootComposite" presStyleCnt="0"/>
      <dgm:spPr/>
    </dgm:pt>
    <dgm:pt modelId="{5E3AEAB7-F8B4-4EC1-9319-7DB1EB11D6FA}" type="pres">
      <dgm:prSet presAssocID="{DA4D3069-08BE-446B-9920-09B5E0F75848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84FDF5-48AD-4584-917C-C88E233F1158}" type="pres">
      <dgm:prSet presAssocID="{DA4D3069-08BE-446B-9920-09B5E0F75848}" presName="rootConnector" presStyleLbl="node2" presStyleIdx="1" presStyleCnt="2"/>
      <dgm:spPr/>
      <dgm:t>
        <a:bodyPr/>
        <a:lstStyle/>
        <a:p>
          <a:endParaRPr lang="ru-RU"/>
        </a:p>
      </dgm:t>
    </dgm:pt>
    <dgm:pt modelId="{E82D5A29-6CEF-4B3D-A5E8-F4BEE30119DA}" type="pres">
      <dgm:prSet presAssocID="{DA4D3069-08BE-446B-9920-09B5E0F75848}" presName="hierChild4" presStyleCnt="0"/>
      <dgm:spPr/>
    </dgm:pt>
    <dgm:pt modelId="{D97FE8BF-133A-4723-9168-BA2078A378AE}" type="pres">
      <dgm:prSet presAssocID="{DA4D3069-08BE-446B-9920-09B5E0F75848}" presName="hierChild5" presStyleCnt="0"/>
      <dgm:spPr/>
    </dgm:pt>
    <dgm:pt modelId="{85DD0997-DA39-4CE7-811A-68E66A748C7C}" type="pres">
      <dgm:prSet presAssocID="{FB004901-38E5-4B15-9CA3-B571EACEA029}" presName="hierChild3" presStyleCnt="0"/>
      <dgm:spPr/>
    </dgm:pt>
  </dgm:ptLst>
  <dgm:cxnLst>
    <dgm:cxn modelId="{6034542B-9439-4571-8E61-CCCE7C2B0DA6}" type="presOf" srcId="{DA4D3069-08BE-446B-9920-09B5E0F75848}" destId="{9884FDF5-48AD-4584-917C-C88E233F1158}" srcOrd="1" destOrd="0" presId="urn:microsoft.com/office/officeart/2005/8/layout/orgChart1"/>
    <dgm:cxn modelId="{BA03B656-6987-48DD-A104-AF49F692DF9A}" srcId="{FB004901-38E5-4B15-9CA3-B571EACEA029}" destId="{BC839891-B010-4C85-89A3-4DBBE448BF52}" srcOrd="0" destOrd="0" parTransId="{5D0A1A15-8FE4-4DBB-84EE-D4895F8F2A5A}" sibTransId="{8719ADAD-40EA-4A10-9BCF-B8D88559CF75}"/>
    <dgm:cxn modelId="{88BB44B8-C530-41E4-A36A-F0813F9BCAA1}" type="presOf" srcId="{FB004901-38E5-4B15-9CA3-B571EACEA029}" destId="{8666C941-039B-4088-84FD-E4AFA933A656}" srcOrd="0" destOrd="0" presId="urn:microsoft.com/office/officeart/2005/8/layout/orgChart1"/>
    <dgm:cxn modelId="{0F43F892-206C-4E7A-97B0-F0BD8B5A7C19}" type="presOf" srcId="{DA4D3069-08BE-446B-9920-09B5E0F75848}" destId="{5E3AEAB7-F8B4-4EC1-9319-7DB1EB11D6FA}" srcOrd="0" destOrd="0" presId="urn:microsoft.com/office/officeart/2005/8/layout/orgChart1"/>
    <dgm:cxn modelId="{CE44535E-C001-4912-9756-C253B4B650D6}" type="presOf" srcId="{FB004901-38E5-4B15-9CA3-B571EACEA029}" destId="{8BEC14DE-3A3A-404A-9BD7-BF0AF96B19DA}" srcOrd="1" destOrd="0" presId="urn:microsoft.com/office/officeart/2005/8/layout/orgChart1"/>
    <dgm:cxn modelId="{3CF820D7-C78A-4590-B0D5-B5546CAEBAB7}" type="presOf" srcId="{5D0A1A15-8FE4-4DBB-84EE-D4895F8F2A5A}" destId="{F1FEFE8E-D4BB-47F9-95D9-45DA321B124A}" srcOrd="0" destOrd="0" presId="urn:microsoft.com/office/officeart/2005/8/layout/orgChart1"/>
    <dgm:cxn modelId="{0EE25988-47D8-44A9-91A0-60621D93107B}" type="presOf" srcId="{BC839891-B010-4C85-89A3-4DBBE448BF52}" destId="{CF1B8792-6F9D-4166-AB01-0CF4E1F637AB}" srcOrd="0" destOrd="0" presId="urn:microsoft.com/office/officeart/2005/8/layout/orgChart1"/>
    <dgm:cxn modelId="{D9DAD08F-A12B-48ED-8D7F-FA156977B91E}" srcId="{FB004901-38E5-4B15-9CA3-B571EACEA029}" destId="{DA4D3069-08BE-446B-9920-09B5E0F75848}" srcOrd="1" destOrd="0" parTransId="{3FA9212A-05CD-4EFD-8387-1ACCEDC6ED12}" sibTransId="{C2598898-19F5-412C-940A-6E9668764123}"/>
    <dgm:cxn modelId="{44342B10-0464-434E-8C5D-02781FB95FDF}" srcId="{E8367D57-24DC-4808-96BB-D4A2DD2C4A77}" destId="{FB004901-38E5-4B15-9CA3-B571EACEA029}" srcOrd="0" destOrd="0" parTransId="{892D3C0F-3A95-40F0-82A4-875F214DBCD5}" sibTransId="{A11A2A98-D123-4604-82A6-021E777DD796}"/>
    <dgm:cxn modelId="{F5A69C02-7F17-49DE-A469-F3A36E33C52B}" type="presOf" srcId="{3FA9212A-05CD-4EFD-8387-1ACCEDC6ED12}" destId="{2D49BA20-746F-49E7-B685-B460CA5E061B}" srcOrd="0" destOrd="0" presId="urn:microsoft.com/office/officeart/2005/8/layout/orgChart1"/>
    <dgm:cxn modelId="{B88D4EBD-8B20-4A2F-95DB-B255EB497BEB}" type="presOf" srcId="{E8367D57-24DC-4808-96BB-D4A2DD2C4A77}" destId="{537F608D-28F4-4CE7-B72B-378C682AB889}" srcOrd="0" destOrd="0" presId="urn:microsoft.com/office/officeart/2005/8/layout/orgChart1"/>
    <dgm:cxn modelId="{9C728E78-A8CD-4A0B-AD77-A1E603D9E8BB}" type="presOf" srcId="{BC839891-B010-4C85-89A3-4DBBE448BF52}" destId="{92EA8CC3-EEB3-4A63-BEDC-13DEDF3FFC09}" srcOrd="1" destOrd="0" presId="urn:microsoft.com/office/officeart/2005/8/layout/orgChart1"/>
    <dgm:cxn modelId="{E6AF7849-C467-436D-AE70-760C4E086F78}" type="presParOf" srcId="{537F608D-28F4-4CE7-B72B-378C682AB889}" destId="{BD0F4E3F-069E-449D-BB6A-E73DF181518E}" srcOrd="0" destOrd="0" presId="urn:microsoft.com/office/officeart/2005/8/layout/orgChart1"/>
    <dgm:cxn modelId="{9630F294-9FC9-4FCA-BB04-4EE1DB466424}" type="presParOf" srcId="{BD0F4E3F-069E-449D-BB6A-E73DF181518E}" destId="{3A18C9AB-99D3-41BA-9128-5D3D5D1090F8}" srcOrd="0" destOrd="0" presId="urn:microsoft.com/office/officeart/2005/8/layout/orgChart1"/>
    <dgm:cxn modelId="{B0A94F0E-ED46-4395-A59A-E63B53631335}" type="presParOf" srcId="{3A18C9AB-99D3-41BA-9128-5D3D5D1090F8}" destId="{8666C941-039B-4088-84FD-E4AFA933A656}" srcOrd="0" destOrd="0" presId="urn:microsoft.com/office/officeart/2005/8/layout/orgChart1"/>
    <dgm:cxn modelId="{DF19AA80-9BC8-48BA-B92E-38D290CDDB14}" type="presParOf" srcId="{3A18C9AB-99D3-41BA-9128-5D3D5D1090F8}" destId="{8BEC14DE-3A3A-404A-9BD7-BF0AF96B19DA}" srcOrd="1" destOrd="0" presId="urn:microsoft.com/office/officeart/2005/8/layout/orgChart1"/>
    <dgm:cxn modelId="{23464C7B-E0CF-4F60-816C-AFE0D1F0F630}" type="presParOf" srcId="{BD0F4E3F-069E-449D-BB6A-E73DF181518E}" destId="{FE964AC8-53A5-40B8-99C0-06B5C531FFAD}" srcOrd="1" destOrd="0" presId="urn:microsoft.com/office/officeart/2005/8/layout/orgChart1"/>
    <dgm:cxn modelId="{159733E4-B0B1-4A33-ADFA-F4FC1B768AAE}" type="presParOf" srcId="{FE964AC8-53A5-40B8-99C0-06B5C531FFAD}" destId="{F1FEFE8E-D4BB-47F9-95D9-45DA321B124A}" srcOrd="0" destOrd="0" presId="urn:microsoft.com/office/officeart/2005/8/layout/orgChart1"/>
    <dgm:cxn modelId="{95E790C0-87BA-426F-9D18-1257C890CB06}" type="presParOf" srcId="{FE964AC8-53A5-40B8-99C0-06B5C531FFAD}" destId="{D22D9601-0ABD-4AFC-92A1-9A3C292B50DD}" srcOrd="1" destOrd="0" presId="urn:microsoft.com/office/officeart/2005/8/layout/orgChart1"/>
    <dgm:cxn modelId="{3B25730F-F5CC-4F39-A399-8FE6E73BA0DE}" type="presParOf" srcId="{D22D9601-0ABD-4AFC-92A1-9A3C292B50DD}" destId="{611E0DE9-7BD7-4336-9FC7-66233EE52DA2}" srcOrd="0" destOrd="0" presId="urn:microsoft.com/office/officeart/2005/8/layout/orgChart1"/>
    <dgm:cxn modelId="{EC31D28C-62B6-4623-8A81-F7BAF8274B8D}" type="presParOf" srcId="{611E0DE9-7BD7-4336-9FC7-66233EE52DA2}" destId="{CF1B8792-6F9D-4166-AB01-0CF4E1F637AB}" srcOrd="0" destOrd="0" presId="urn:microsoft.com/office/officeart/2005/8/layout/orgChart1"/>
    <dgm:cxn modelId="{4721ABC8-0B29-4281-ACAC-1910F0605E65}" type="presParOf" srcId="{611E0DE9-7BD7-4336-9FC7-66233EE52DA2}" destId="{92EA8CC3-EEB3-4A63-BEDC-13DEDF3FFC09}" srcOrd="1" destOrd="0" presId="urn:microsoft.com/office/officeart/2005/8/layout/orgChart1"/>
    <dgm:cxn modelId="{C830738E-0237-41F8-95A3-61123651A279}" type="presParOf" srcId="{D22D9601-0ABD-4AFC-92A1-9A3C292B50DD}" destId="{8743C8D6-9846-4FA8-986E-09CA0ED4ED74}" srcOrd="1" destOrd="0" presId="urn:microsoft.com/office/officeart/2005/8/layout/orgChart1"/>
    <dgm:cxn modelId="{247B5201-D816-4C17-BF2C-7F89F84211F9}" type="presParOf" srcId="{D22D9601-0ABD-4AFC-92A1-9A3C292B50DD}" destId="{FDE3AD79-BDE2-488E-8579-4DB68920ECF7}" srcOrd="2" destOrd="0" presId="urn:microsoft.com/office/officeart/2005/8/layout/orgChart1"/>
    <dgm:cxn modelId="{D6B3A675-8DEE-4EA6-B937-72D6E0FF0EC3}" type="presParOf" srcId="{FE964AC8-53A5-40B8-99C0-06B5C531FFAD}" destId="{2D49BA20-746F-49E7-B685-B460CA5E061B}" srcOrd="2" destOrd="0" presId="urn:microsoft.com/office/officeart/2005/8/layout/orgChart1"/>
    <dgm:cxn modelId="{240B1008-B372-4195-8B93-297937DAA164}" type="presParOf" srcId="{FE964AC8-53A5-40B8-99C0-06B5C531FFAD}" destId="{17CF5323-0ABB-44B6-8B3F-21F69D8488F3}" srcOrd="3" destOrd="0" presId="urn:microsoft.com/office/officeart/2005/8/layout/orgChart1"/>
    <dgm:cxn modelId="{334CAD1D-41F2-43DA-9FB6-19A96D7F37EC}" type="presParOf" srcId="{17CF5323-0ABB-44B6-8B3F-21F69D8488F3}" destId="{E7E12173-9CDB-4A9E-9B3C-4B3CFED402E3}" srcOrd="0" destOrd="0" presId="urn:microsoft.com/office/officeart/2005/8/layout/orgChart1"/>
    <dgm:cxn modelId="{BC15BFF1-D121-4B10-B3A0-E19063028024}" type="presParOf" srcId="{E7E12173-9CDB-4A9E-9B3C-4B3CFED402E3}" destId="{5E3AEAB7-F8B4-4EC1-9319-7DB1EB11D6FA}" srcOrd="0" destOrd="0" presId="urn:microsoft.com/office/officeart/2005/8/layout/orgChart1"/>
    <dgm:cxn modelId="{D242A275-AA51-41DA-A0DD-D51E22AE2EDF}" type="presParOf" srcId="{E7E12173-9CDB-4A9E-9B3C-4B3CFED402E3}" destId="{9884FDF5-48AD-4584-917C-C88E233F1158}" srcOrd="1" destOrd="0" presId="urn:microsoft.com/office/officeart/2005/8/layout/orgChart1"/>
    <dgm:cxn modelId="{34D9CE0A-7C0F-44CB-9F3E-BCA4D2F895FD}" type="presParOf" srcId="{17CF5323-0ABB-44B6-8B3F-21F69D8488F3}" destId="{E82D5A29-6CEF-4B3D-A5E8-F4BEE30119DA}" srcOrd="1" destOrd="0" presId="urn:microsoft.com/office/officeart/2005/8/layout/orgChart1"/>
    <dgm:cxn modelId="{2ACF87F1-61A4-4B86-9544-3B706D9E1699}" type="presParOf" srcId="{17CF5323-0ABB-44B6-8B3F-21F69D8488F3}" destId="{D97FE8BF-133A-4723-9168-BA2078A378AE}" srcOrd="2" destOrd="0" presId="urn:microsoft.com/office/officeart/2005/8/layout/orgChart1"/>
    <dgm:cxn modelId="{EC872D3E-BD25-488B-9916-85C4AB0E630D}" type="presParOf" srcId="{BD0F4E3F-069E-449D-BB6A-E73DF181518E}" destId="{85DD0997-DA39-4CE7-811A-68E66A748C7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38A0F6-DD36-40B2-BD0C-9B3FD736C9A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D11C16-4C0D-4B2B-8609-CC3D576D2C81}">
      <dgm:prSet/>
      <dgm:spPr>
        <a:solidFill>
          <a:srgbClr val="2E6CA4"/>
        </a:solidFill>
      </dgm:spPr>
      <dgm:t>
        <a:bodyPr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1. Заявление </a:t>
          </a:r>
          <a:br>
            <a:rPr lang="ru-RU" dirty="0" smtClean="0">
              <a:latin typeface="Century Schoolbook" panose="02040604050505020304" pitchFamily="18" charset="0"/>
            </a:rPr>
          </a:br>
          <a:r>
            <a:rPr lang="ru-RU" dirty="0" smtClean="0">
              <a:latin typeface="Century Schoolbook" panose="02040604050505020304" pitchFamily="18" charset="0"/>
            </a:rPr>
            <a:t>(по установленной форме)</a:t>
          </a:r>
          <a:endParaRPr lang="ru-RU" dirty="0">
            <a:latin typeface="Century Schoolbook" panose="02040604050505020304" pitchFamily="18" charset="0"/>
          </a:endParaRPr>
        </a:p>
      </dgm:t>
    </dgm:pt>
    <dgm:pt modelId="{CFAE911E-115F-4771-9E04-D84EFDE63BA5}" type="parTrans" cxnId="{4741FF90-B4EC-4194-84EC-674D03D208DF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28C022BA-1B97-4E9C-A807-6448F6E79365}" type="sibTrans" cxnId="{4741FF90-B4EC-4194-84EC-674D03D208DF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DCE8CF9D-7742-4AE7-8A9C-770C799FE0E1}">
      <dgm:prSet/>
      <dgm:spPr>
        <a:solidFill>
          <a:srgbClr val="2E6CA4"/>
        </a:solidFill>
      </dgm:spPr>
      <dgm:t>
        <a:bodyPr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2. Удостоверение личности</a:t>
          </a:r>
          <a:endParaRPr lang="ru-RU" dirty="0">
            <a:latin typeface="Century Schoolbook" panose="02040604050505020304" pitchFamily="18" charset="0"/>
          </a:endParaRPr>
        </a:p>
      </dgm:t>
    </dgm:pt>
    <dgm:pt modelId="{19916863-CEBC-4B8D-AC76-3B1A26775DCD}" type="parTrans" cxnId="{590E5413-6DF0-44F1-AF1F-9168A9E28D5C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5AB3D539-69A1-49EB-BF9B-5DE42B5A9E18}" type="sibTrans" cxnId="{590E5413-6DF0-44F1-AF1F-9168A9E28D5C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240E6DF9-3BD1-402A-BEC6-1EEC5E3266A1}">
      <dgm:prSet/>
      <dgm:spPr>
        <a:solidFill>
          <a:srgbClr val="2E6CA4"/>
        </a:solidFill>
      </dgm:spPr>
      <dgm:t>
        <a:bodyPr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3. Согласие супруга </a:t>
          </a:r>
          <a:br>
            <a:rPr lang="ru-RU" dirty="0" smtClean="0">
              <a:latin typeface="Century Schoolbook" panose="02040604050505020304" pitchFamily="18" charset="0"/>
            </a:rPr>
          </a:br>
          <a:r>
            <a:rPr lang="ru-RU" dirty="0" smtClean="0">
              <a:latin typeface="Century Schoolbook" panose="02040604050505020304" pitchFamily="18" charset="0"/>
            </a:rPr>
            <a:t>(если в браке, нотариально)</a:t>
          </a:r>
          <a:endParaRPr lang="ru-RU" dirty="0">
            <a:latin typeface="Century Schoolbook" panose="02040604050505020304" pitchFamily="18" charset="0"/>
          </a:endParaRPr>
        </a:p>
      </dgm:t>
    </dgm:pt>
    <dgm:pt modelId="{3FC11F6C-BFB9-4A7A-9221-10339A8E1A9F}" type="parTrans" cxnId="{62BE965A-7699-4361-83D9-87DE5135FCDB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9B6837C9-6E82-4F38-803E-6561F6235B72}" type="sibTrans" cxnId="{62BE965A-7699-4361-83D9-87DE5135FCDB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DABCF284-D7C8-457F-B518-7C534140FBD6}">
      <dgm:prSet/>
      <dgm:spPr>
        <a:solidFill>
          <a:srgbClr val="2E6CA4"/>
        </a:solidFill>
      </dgm:spPr>
      <dgm:t>
        <a:bodyPr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4. Сведения о доходах </a:t>
          </a:r>
          <a:br>
            <a:rPr lang="ru-RU" dirty="0" smtClean="0">
              <a:latin typeface="Century Schoolbook" panose="02040604050505020304" pitchFamily="18" charset="0"/>
            </a:rPr>
          </a:br>
          <a:r>
            <a:rPr lang="ru-RU" dirty="0" smtClean="0">
              <a:latin typeface="Century Schoolbook" panose="02040604050505020304" pitchFamily="18" charset="0"/>
            </a:rPr>
            <a:t>за 12 мес. </a:t>
          </a:r>
          <a:br>
            <a:rPr lang="ru-RU" dirty="0" smtClean="0">
              <a:latin typeface="Century Schoolbook" panose="02040604050505020304" pitchFamily="18" charset="0"/>
            </a:rPr>
          </a:br>
          <a:r>
            <a:rPr lang="ru-RU" dirty="0" smtClean="0">
              <a:latin typeface="Century Schoolbook" panose="02040604050505020304" pitchFamily="18" charset="0"/>
            </a:rPr>
            <a:t>(супруга – при наличии)</a:t>
          </a:r>
          <a:endParaRPr lang="ru-RU" dirty="0">
            <a:latin typeface="Century Schoolbook" panose="02040604050505020304" pitchFamily="18" charset="0"/>
          </a:endParaRPr>
        </a:p>
      </dgm:t>
    </dgm:pt>
    <dgm:pt modelId="{BC7EAC6F-D0B8-4E72-BAEB-14C244F87A1C}" type="parTrans" cxnId="{9CC0B1B9-1B7D-44F3-AE48-E5B6BBB4B829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CE673EB5-B79A-4B1E-A098-1A128F641937}" type="sibTrans" cxnId="{9CC0B1B9-1B7D-44F3-AE48-E5B6BBB4B829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554FD1A3-CBA2-4CE4-BC85-360442AE230B}">
      <dgm:prSet/>
      <dgm:spPr>
        <a:solidFill>
          <a:srgbClr val="2E6CA4"/>
        </a:solidFill>
      </dgm:spPr>
      <dgm:t>
        <a:bodyPr anchor="ctr"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5. Медицинские справки:</a:t>
          </a:r>
          <a:endParaRPr lang="ru-RU" dirty="0">
            <a:latin typeface="Century Schoolbook" panose="02040604050505020304" pitchFamily="18" charset="0"/>
          </a:endParaRPr>
        </a:p>
      </dgm:t>
    </dgm:pt>
    <dgm:pt modelId="{29B1DE40-2F07-4893-9F39-981BED236ABE}" type="parTrans" cxnId="{0551A399-6737-4B68-A520-E1EF58EB8753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BF0EF914-0FE4-4622-9F53-6CEBED65E557}" type="sibTrans" cxnId="{0551A399-6737-4B68-A520-E1EF58EB8753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DC887E56-D9DA-47C3-90EF-7DADC84DD366}">
      <dgm:prSet/>
      <dgm:spPr>
        <a:solidFill>
          <a:srgbClr val="2E6CA4"/>
        </a:solidFill>
      </dgm:spPr>
      <dgm:t>
        <a:bodyPr anchor="ctr"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Общее здоровье (в соответствии с перечнем заболеваний)</a:t>
          </a:r>
          <a:endParaRPr lang="ru-RU" dirty="0">
            <a:latin typeface="Century Schoolbook" panose="02040604050505020304" pitchFamily="18" charset="0"/>
          </a:endParaRPr>
        </a:p>
      </dgm:t>
    </dgm:pt>
    <dgm:pt modelId="{3E8254CD-749F-4457-83E6-D251250D022E}" type="parTrans" cxnId="{98359580-9BE2-4F4A-920C-25F018CD5BBE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9F65AEDB-5316-4436-88C6-7D07BB884716}" type="sibTrans" cxnId="{98359580-9BE2-4F4A-920C-25F018CD5BBE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DDF39300-85B5-475C-AD03-FF051AB223A6}">
      <dgm:prSet/>
      <dgm:spPr>
        <a:solidFill>
          <a:srgbClr val="2E6CA4"/>
        </a:solidFill>
      </dgm:spPr>
      <dgm:t>
        <a:bodyPr anchor="ctr"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Об отсутствии учёта в </a:t>
          </a:r>
          <a:r>
            <a:rPr lang="ru-RU" dirty="0" err="1" smtClean="0">
              <a:latin typeface="Century Schoolbook" panose="02040604050505020304" pitchFamily="18" charset="0"/>
            </a:rPr>
            <a:t>нарко</a:t>
          </a:r>
          <a:r>
            <a:rPr lang="ru-RU" dirty="0" smtClean="0">
              <a:latin typeface="Century Schoolbook" panose="02040604050505020304" pitchFamily="18" charset="0"/>
            </a:rPr>
            <a:t>- и </a:t>
          </a:r>
          <a:r>
            <a:rPr lang="ru-RU" dirty="0" err="1" smtClean="0">
              <a:latin typeface="Century Schoolbook" panose="02040604050505020304" pitchFamily="18" charset="0"/>
            </a:rPr>
            <a:t>психдиспансере</a:t>
          </a:r>
          <a:endParaRPr lang="ru-RU" dirty="0">
            <a:latin typeface="Century Schoolbook" panose="02040604050505020304" pitchFamily="18" charset="0"/>
          </a:endParaRPr>
        </a:p>
      </dgm:t>
    </dgm:pt>
    <dgm:pt modelId="{6865A188-6877-474B-8F9D-94C8E1B7E53F}" type="parTrans" cxnId="{835D1BD0-4570-4D53-9C19-09F776E683D2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F8F85A68-14E6-491D-8EDF-C4EC31F1598D}" type="sibTrans" cxnId="{835D1BD0-4570-4D53-9C19-09F776E683D2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0DED8D97-366C-425A-98AF-8515F429534A}">
      <dgm:prSet/>
      <dgm:spPr>
        <a:solidFill>
          <a:srgbClr val="2E6CA4"/>
        </a:solidFill>
      </dgm:spPr>
      <dgm:t>
        <a:bodyPr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6. Документ о праве собственности / пользования жильём</a:t>
          </a:r>
          <a:endParaRPr lang="ru-RU" dirty="0">
            <a:latin typeface="Century Schoolbook" panose="02040604050505020304" pitchFamily="18" charset="0"/>
          </a:endParaRPr>
        </a:p>
      </dgm:t>
    </dgm:pt>
    <dgm:pt modelId="{451BB137-BEE6-4ADB-9433-343A413A5D23}" type="parTrans" cxnId="{1C0DF488-4084-41D7-97E0-5DA47EEE7F35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3C655B60-DB87-49E5-A67C-592BC5DF4A2D}" type="sibTrans" cxnId="{1C0DF488-4084-41D7-97E0-5DA47EEE7F35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E28F7AE9-8BFD-412F-AEC0-ADEBE171704E}">
      <dgm:prSet/>
      <dgm:spPr>
        <a:solidFill>
          <a:srgbClr val="2E6CA4"/>
        </a:solidFill>
      </dgm:spPr>
      <dgm:t>
        <a:bodyPr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7. Свидетельство о браке (при наличии)</a:t>
          </a:r>
          <a:endParaRPr lang="ru-RU" dirty="0">
            <a:latin typeface="Century Schoolbook" panose="02040604050505020304" pitchFamily="18" charset="0"/>
          </a:endParaRPr>
        </a:p>
      </dgm:t>
    </dgm:pt>
    <dgm:pt modelId="{355945CA-CCC9-4C36-825D-00782FF9BDE8}" type="parTrans" cxnId="{92743E22-6E7E-4F14-B769-4F21979BDE45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0255CA73-E14F-4EC6-88E8-0BE621D77745}" type="sibTrans" cxnId="{92743E22-6E7E-4F14-B769-4F21979BDE45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F5513655-AFA3-4BE2-BB1C-E543E17C89BF}">
      <dgm:prSet/>
      <dgm:spPr>
        <a:solidFill>
          <a:srgbClr val="2E6CA4"/>
        </a:solidFill>
      </dgm:spPr>
      <dgm:t>
        <a:bodyPr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8. Сертификат о прохождении подготовки (кроме близких родственников)</a:t>
          </a:r>
          <a:endParaRPr lang="ru-RU" dirty="0">
            <a:latin typeface="Century Schoolbook" panose="02040604050505020304" pitchFamily="18" charset="0"/>
          </a:endParaRPr>
        </a:p>
      </dgm:t>
    </dgm:pt>
    <dgm:pt modelId="{FEAD4371-3FD7-4944-A7D0-A63038E7CC3B}" type="parTrans" cxnId="{8A7DC03E-538C-4384-AEC2-A93AD9732C9C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1CD5704B-D9DB-41CC-8FC3-5B92766D50D6}" type="sibTrans" cxnId="{8A7DC03E-538C-4384-AEC2-A93AD9732C9C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8252CF0D-3835-4673-B136-8B49D02D8C9D}" type="pres">
      <dgm:prSet presAssocID="{6338A0F6-DD36-40B2-BD0C-9B3FD736C9A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C6A0DF-3048-45D7-9A8C-8A4BA7EEEE0B}" type="pres">
      <dgm:prSet presAssocID="{36D11C16-4C0D-4B2B-8609-CC3D576D2C81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CD8D2A-401B-4E0C-95C3-7D58938ACADB}" type="pres">
      <dgm:prSet presAssocID="{28C022BA-1B97-4E9C-A807-6448F6E79365}" presName="sibTrans" presStyleCnt="0"/>
      <dgm:spPr/>
    </dgm:pt>
    <dgm:pt modelId="{28FE5CB9-3A37-4E23-A74D-40D32654BE0F}" type="pres">
      <dgm:prSet presAssocID="{DCE8CF9D-7742-4AE7-8A9C-770C799FE0E1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90699D-B5EB-419A-8879-156D70E68DDE}" type="pres">
      <dgm:prSet presAssocID="{5AB3D539-69A1-49EB-BF9B-5DE42B5A9E18}" presName="sibTrans" presStyleCnt="0"/>
      <dgm:spPr/>
    </dgm:pt>
    <dgm:pt modelId="{02E1B56B-7A05-4748-835C-D504DA65E2BE}" type="pres">
      <dgm:prSet presAssocID="{240E6DF9-3BD1-402A-BEC6-1EEC5E3266A1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9EC460-7EC3-4CA3-8C46-50B62FDA9D84}" type="pres">
      <dgm:prSet presAssocID="{9B6837C9-6E82-4F38-803E-6561F6235B72}" presName="sibTrans" presStyleCnt="0"/>
      <dgm:spPr/>
    </dgm:pt>
    <dgm:pt modelId="{F536FD73-E0B8-4D51-85A4-5A43D78ED884}" type="pres">
      <dgm:prSet presAssocID="{DABCF284-D7C8-457F-B518-7C534140FBD6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509211-3069-4706-BDE6-0011E69756E1}" type="pres">
      <dgm:prSet presAssocID="{CE673EB5-B79A-4B1E-A098-1A128F641937}" presName="sibTrans" presStyleCnt="0"/>
      <dgm:spPr/>
    </dgm:pt>
    <dgm:pt modelId="{B19AE28C-7045-4DDA-8385-B296A0E4D201}" type="pres">
      <dgm:prSet presAssocID="{554FD1A3-CBA2-4CE4-BC85-360442AE230B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26968C-62DF-426F-BD91-E2EA2B91507F}" type="pres">
      <dgm:prSet presAssocID="{BF0EF914-0FE4-4622-9F53-6CEBED65E557}" presName="sibTrans" presStyleCnt="0"/>
      <dgm:spPr/>
    </dgm:pt>
    <dgm:pt modelId="{1A092D2D-4760-4A52-AF40-7C0EE39DB4FE}" type="pres">
      <dgm:prSet presAssocID="{0DED8D97-366C-425A-98AF-8515F429534A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DADA86-1CAA-46C7-A1EE-E15C5F00B050}" type="pres">
      <dgm:prSet presAssocID="{3C655B60-DB87-49E5-A67C-592BC5DF4A2D}" presName="sibTrans" presStyleCnt="0"/>
      <dgm:spPr/>
    </dgm:pt>
    <dgm:pt modelId="{0897C16C-39E0-4A5B-8FEA-25CE1263FA54}" type="pres">
      <dgm:prSet presAssocID="{E28F7AE9-8BFD-412F-AEC0-ADEBE171704E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9D9A7B-F676-4BE7-A9FB-80132620713D}" type="pres">
      <dgm:prSet presAssocID="{0255CA73-E14F-4EC6-88E8-0BE621D77745}" presName="sibTrans" presStyleCnt="0"/>
      <dgm:spPr/>
    </dgm:pt>
    <dgm:pt modelId="{C818B5E3-5B8E-4CD0-A89A-5349C31BF23B}" type="pres">
      <dgm:prSet presAssocID="{F5513655-AFA3-4BE2-BB1C-E543E17C89BF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511ABAB-23BE-419E-ADCA-530DEA7939D0}" type="presOf" srcId="{36D11C16-4C0D-4B2B-8609-CC3D576D2C81}" destId="{6EC6A0DF-3048-45D7-9A8C-8A4BA7EEEE0B}" srcOrd="0" destOrd="0" presId="urn:microsoft.com/office/officeart/2005/8/layout/default"/>
    <dgm:cxn modelId="{66443EF1-3E44-4856-B5A8-E13D3A93F2F4}" type="presOf" srcId="{DCE8CF9D-7742-4AE7-8A9C-770C799FE0E1}" destId="{28FE5CB9-3A37-4E23-A74D-40D32654BE0F}" srcOrd="0" destOrd="0" presId="urn:microsoft.com/office/officeart/2005/8/layout/default"/>
    <dgm:cxn modelId="{D382E3A4-91E9-4983-A05D-57DE94BBA827}" type="presOf" srcId="{0DED8D97-366C-425A-98AF-8515F429534A}" destId="{1A092D2D-4760-4A52-AF40-7C0EE39DB4FE}" srcOrd="0" destOrd="0" presId="urn:microsoft.com/office/officeart/2005/8/layout/default"/>
    <dgm:cxn modelId="{590E5413-6DF0-44F1-AF1F-9168A9E28D5C}" srcId="{6338A0F6-DD36-40B2-BD0C-9B3FD736C9AC}" destId="{DCE8CF9D-7742-4AE7-8A9C-770C799FE0E1}" srcOrd="1" destOrd="0" parTransId="{19916863-CEBC-4B8D-AC76-3B1A26775DCD}" sibTransId="{5AB3D539-69A1-49EB-BF9B-5DE42B5A9E18}"/>
    <dgm:cxn modelId="{4741FF90-B4EC-4194-84EC-674D03D208DF}" srcId="{6338A0F6-DD36-40B2-BD0C-9B3FD736C9AC}" destId="{36D11C16-4C0D-4B2B-8609-CC3D576D2C81}" srcOrd="0" destOrd="0" parTransId="{CFAE911E-115F-4771-9E04-D84EFDE63BA5}" sibTransId="{28C022BA-1B97-4E9C-A807-6448F6E79365}"/>
    <dgm:cxn modelId="{D721D287-386A-4408-8883-6D76783C182A}" type="presOf" srcId="{F5513655-AFA3-4BE2-BB1C-E543E17C89BF}" destId="{C818B5E3-5B8E-4CD0-A89A-5349C31BF23B}" srcOrd="0" destOrd="0" presId="urn:microsoft.com/office/officeart/2005/8/layout/default"/>
    <dgm:cxn modelId="{2E14F61A-3823-438B-8796-E6FF5864456F}" type="presOf" srcId="{DABCF284-D7C8-457F-B518-7C534140FBD6}" destId="{F536FD73-E0B8-4D51-85A4-5A43D78ED884}" srcOrd="0" destOrd="0" presId="urn:microsoft.com/office/officeart/2005/8/layout/default"/>
    <dgm:cxn modelId="{8A7DC03E-538C-4384-AEC2-A93AD9732C9C}" srcId="{6338A0F6-DD36-40B2-BD0C-9B3FD736C9AC}" destId="{F5513655-AFA3-4BE2-BB1C-E543E17C89BF}" srcOrd="7" destOrd="0" parTransId="{FEAD4371-3FD7-4944-A7D0-A63038E7CC3B}" sibTransId="{1CD5704B-D9DB-41CC-8FC3-5B92766D50D6}"/>
    <dgm:cxn modelId="{92743E22-6E7E-4F14-B769-4F21979BDE45}" srcId="{6338A0F6-DD36-40B2-BD0C-9B3FD736C9AC}" destId="{E28F7AE9-8BFD-412F-AEC0-ADEBE171704E}" srcOrd="6" destOrd="0" parTransId="{355945CA-CCC9-4C36-825D-00782FF9BDE8}" sibTransId="{0255CA73-E14F-4EC6-88E8-0BE621D77745}"/>
    <dgm:cxn modelId="{62BE965A-7699-4361-83D9-87DE5135FCDB}" srcId="{6338A0F6-DD36-40B2-BD0C-9B3FD736C9AC}" destId="{240E6DF9-3BD1-402A-BEC6-1EEC5E3266A1}" srcOrd="2" destOrd="0" parTransId="{3FC11F6C-BFB9-4A7A-9221-10339A8E1A9F}" sibTransId="{9B6837C9-6E82-4F38-803E-6561F6235B72}"/>
    <dgm:cxn modelId="{0551A399-6737-4B68-A520-E1EF58EB8753}" srcId="{6338A0F6-DD36-40B2-BD0C-9B3FD736C9AC}" destId="{554FD1A3-CBA2-4CE4-BC85-360442AE230B}" srcOrd="4" destOrd="0" parTransId="{29B1DE40-2F07-4893-9F39-981BED236ABE}" sibTransId="{BF0EF914-0FE4-4622-9F53-6CEBED65E557}"/>
    <dgm:cxn modelId="{620EF37A-9D0C-4410-B33F-53A3CC820257}" type="presOf" srcId="{240E6DF9-3BD1-402A-BEC6-1EEC5E3266A1}" destId="{02E1B56B-7A05-4748-835C-D504DA65E2BE}" srcOrd="0" destOrd="0" presId="urn:microsoft.com/office/officeart/2005/8/layout/default"/>
    <dgm:cxn modelId="{98359580-9BE2-4F4A-920C-25F018CD5BBE}" srcId="{554FD1A3-CBA2-4CE4-BC85-360442AE230B}" destId="{DC887E56-D9DA-47C3-90EF-7DADC84DD366}" srcOrd="0" destOrd="0" parTransId="{3E8254CD-749F-4457-83E6-D251250D022E}" sibTransId="{9F65AEDB-5316-4436-88C6-7D07BB884716}"/>
    <dgm:cxn modelId="{F468DD1E-20C6-409E-83F9-57FFFCA52E33}" type="presOf" srcId="{6338A0F6-DD36-40B2-BD0C-9B3FD736C9AC}" destId="{8252CF0D-3835-4673-B136-8B49D02D8C9D}" srcOrd="0" destOrd="0" presId="urn:microsoft.com/office/officeart/2005/8/layout/default"/>
    <dgm:cxn modelId="{F561B6CC-E44B-4E74-A6D1-61A1B25B06DB}" type="presOf" srcId="{E28F7AE9-8BFD-412F-AEC0-ADEBE171704E}" destId="{0897C16C-39E0-4A5B-8FEA-25CE1263FA54}" srcOrd="0" destOrd="0" presId="urn:microsoft.com/office/officeart/2005/8/layout/default"/>
    <dgm:cxn modelId="{369A6763-9E86-4123-AC09-42816D8F1A45}" type="presOf" srcId="{DC887E56-D9DA-47C3-90EF-7DADC84DD366}" destId="{B19AE28C-7045-4DDA-8385-B296A0E4D201}" srcOrd="0" destOrd="1" presId="urn:microsoft.com/office/officeart/2005/8/layout/default"/>
    <dgm:cxn modelId="{1C0DF488-4084-41D7-97E0-5DA47EEE7F35}" srcId="{6338A0F6-DD36-40B2-BD0C-9B3FD736C9AC}" destId="{0DED8D97-366C-425A-98AF-8515F429534A}" srcOrd="5" destOrd="0" parTransId="{451BB137-BEE6-4ADB-9433-343A413A5D23}" sibTransId="{3C655B60-DB87-49E5-A67C-592BC5DF4A2D}"/>
    <dgm:cxn modelId="{B6C1EF24-08A5-49AB-A3C8-E52DFF93E4F2}" type="presOf" srcId="{554FD1A3-CBA2-4CE4-BC85-360442AE230B}" destId="{B19AE28C-7045-4DDA-8385-B296A0E4D201}" srcOrd="0" destOrd="0" presId="urn:microsoft.com/office/officeart/2005/8/layout/default"/>
    <dgm:cxn modelId="{835D1BD0-4570-4D53-9C19-09F776E683D2}" srcId="{554FD1A3-CBA2-4CE4-BC85-360442AE230B}" destId="{DDF39300-85B5-475C-AD03-FF051AB223A6}" srcOrd="1" destOrd="0" parTransId="{6865A188-6877-474B-8F9D-94C8E1B7E53F}" sibTransId="{F8F85A68-14E6-491D-8EDF-C4EC31F1598D}"/>
    <dgm:cxn modelId="{64CB6538-C0EC-483A-B688-0A2D27D3EEAE}" type="presOf" srcId="{DDF39300-85B5-475C-AD03-FF051AB223A6}" destId="{B19AE28C-7045-4DDA-8385-B296A0E4D201}" srcOrd="0" destOrd="2" presId="urn:microsoft.com/office/officeart/2005/8/layout/default"/>
    <dgm:cxn modelId="{9CC0B1B9-1B7D-44F3-AE48-E5B6BBB4B829}" srcId="{6338A0F6-DD36-40B2-BD0C-9B3FD736C9AC}" destId="{DABCF284-D7C8-457F-B518-7C534140FBD6}" srcOrd="3" destOrd="0" parTransId="{BC7EAC6F-D0B8-4E72-BAEB-14C244F87A1C}" sibTransId="{CE673EB5-B79A-4B1E-A098-1A128F641937}"/>
    <dgm:cxn modelId="{0D3C09A0-4D9E-46DF-A9F2-9F51C83CD3F3}" type="presParOf" srcId="{8252CF0D-3835-4673-B136-8B49D02D8C9D}" destId="{6EC6A0DF-3048-45D7-9A8C-8A4BA7EEEE0B}" srcOrd="0" destOrd="0" presId="urn:microsoft.com/office/officeart/2005/8/layout/default"/>
    <dgm:cxn modelId="{52FBE478-37E4-43E7-BAA5-47D6F36C925E}" type="presParOf" srcId="{8252CF0D-3835-4673-B136-8B49D02D8C9D}" destId="{C7CD8D2A-401B-4E0C-95C3-7D58938ACADB}" srcOrd="1" destOrd="0" presId="urn:microsoft.com/office/officeart/2005/8/layout/default"/>
    <dgm:cxn modelId="{6D3B05E3-7443-4D82-A602-C1EE50254FE4}" type="presParOf" srcId="{8252CF0D-3835-4673-B136-8B49D02D8C9D}" destId="{28FE5CB9-3A37-4E23-A74D-40D32654BE0F}" srcOrd="2" destOrd="0" presId="urn:microsoft.com/office/officeart/2005/8/layout/default"/>
    <dgm:cxn modelId="{E3969F90-A080-40DD-99EF-5766F36A310B}" type="presParOf" srcId="{8252CF0D-3835-4673-B136-8B49D02D8C9D}" destId="{0590699D-B5EB-419A-8879-156D70E68DDE}" srcOrd="3" destOrd="0" presId="urn:microsoft.com/office/officeart/2005/8/layout/default"/>
    <dgm:cxn modelId="{F554B74D-AC92-43D9-BC54-BB34DCF09AD0}" type="presParOf" srcId="{8252CF0D-3835-4673-B136-8B49D02D8C9D}" destId="{02E1B56B-7A05-4748-835C-D504DA65E2BE}" srcOrd="4" destOrd="0" presId="urn:microsoft.com/office/officeart/2005/8/layout/default"/>
    <dgm:cxn modelId="{20C81B66-BC66-4D8C-8A0F-98CAB17CAAF7}" type="presParOf" srcId="{8252CF0D-3835-4673-B136-8B49D02D8C9D}" destId="{DC9EC460-7EC3-4CA3-8C46-50B62FDA9D84}" srcOrd="5" destOrd="0" presId="urn:microsoft.com/office/officeart/2005/8/layout/default"/>
    <dgm:cxn modelId="{329D721F-FC3B-41CD-94CD-93480CB4E7F2}" type="presParOf" srcId="{8252CF0D-3835-4673-B136-8B49D02D8C9D}" destId="{F536FD73-E0B8-4D51-85A4-5A43D78ED884}" srcOrd="6" destOrd="0" presId="urn:microsoft.com/office/officeart/2005/8/layout/default"/>
    <dgm:cxn modelId="{ACB7E95F-93A8-46AA-AED6-B73B7D541ACA}" type="presParOf" srcId="{8252CF0D-3835-4673-B136-8B49D02D8C9D}" destId="{A2509211-3069-4706-BDE6-0011E69756E1}" srcOrd="7" destOrd="0" presId="urn:microsoft.com/office/officeart/2005/8/layout/default"/>
    <dgm:cxn modelId="{E2A1D800-9C94-4BE0-8570-76DD3D6167D2}" type="presParOf" srcId="{8252CF0D-3835-4673-B136-8B49D02D8C9D}" destId="{B19AE28C-7045-4DDA-8385-B296A0E4D201}" srcOrd="8" destOrd="0" presId="urn:microsoft.com/office/officeart/2005/8/layout/default"/>
    <dgm:cxn modelId="{7AD3EB1F-3C56-4F9A-A90E-AEABCF6E28D4}" type="presParOf" srcId="{8252CF0D-3835-4673-B136-8B49D02D8C9D}" destId="{9726968C-62DF-426F-BD91-E2EA2B91507F}" srcOrd="9" destOrd="0" presId="urn:microsoft.com/office/officeart/2005/8/layout/default"/>
    <dgm:cxn modelId="{CEA282FA-1E53-4024-9BB8-BA695BD1BA05}" type="presParOf" srcId="{8252CF0D-3835-4673-B136-8B49D02D8C9D}" destId="{1A092D2D-4760-4A52-AF40-7C0EE39DB4FE}" srcOrd="10" destOrd="0" presId="urn:microsoft.com/office/officeart/2005/8/layout/default"/>
    <dgm:cxn modelId="{C5704E3F-8102-468A-9E01-29FA6003C2EE}" type="presParOf" srcId="{8252CF0D-3835-4673-B136-8B49D02D8C9D}" destId="{6CDADA86-1CAA-46C7-A1EE-E15C5F00B050}" srcOrd="11" destOrd="0" presId="urn:microsoft.com/office/officeart/2005/8/layout/default"/>
    <dgm:cxn modelId="{634B6BCF-7C29-4F11-8440-8E0155DCDC54}" type="presParOf" srcId="{8252CF0D-3835-4673-B136-8B49D02D8C9D}" destId="{0897C16C-39E0-4A5B-8FEA-25CE1263FA54}" srcOrd="12" destOrd="0" presId="urn:microsoft.com/office/officeart/2005/8/layout/default"/>
    <dgm:cxn modelId="{96CFEF11-3FD8-483D-95A7-DC8F78899164}" type="presParOf" srcId="{8252CF0D-3835-4673-B136-8B49D02D8C9D}" destId="{869D9A7B-F676-4BE7-A9FB-80132620713D}" srcOrd="13" destOrd="0" presId="urn:microsoft.com/office/officeart/2005/8/layout/default"/>
    <dgm:cxn modelId="{3C485CBD-62CE-4D98-895A-4C696B04CCAC}" type="presParOf" srcId="{8252CF0D-3835-4673-B136-8B49D02D8C9D}" destId="{C818B5E3-5B8E-4CD0-A89A-5349C31BF23B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49BA20-746F-49E7-B685-B460CA5E061B}">
      <dsp:nvSpPr>
        <dsp:cNvPr id="0" name=""/>
        <dsp:cNvSpPr/>
      </dsp:nvSpPr>
      <dsp:spPr>
        <a:xfrm>
          <a:off x="2153920" y="1315344"/>
          <a:ext cx="1178727" cy="409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572"/>
              </a:lnTo>
              <a:lnTo>
                <a:pt x="1178727" y="204572"/>
              </a:lnTo>
              <a:lnTo>
                <a:pt x="1178727" y="4091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FEFE8E-D4BB-47F9-95D9-45DA321B124A}">
      <dsp:nvSpPr>
        <dsp:cNvPr id="0" name=""/>
        <dsp:cNvSpPr/>
      </dsp:nvSpPr>
      <dsp:spPr>
        <a:xfrm>
          <a:off x="975193" y="1315344"/>
          <a:ext cx="1178727" cy="409144"/>
        </a:xfrm>
        <a:custGeom>
          <a:avLst/>
          <a:gdLst/>
          <a:ahLst/>
          <a:cxnLst/>
          <a:rect l="0" t="0" r="0" b="0"/>
          <a:pathLst>
            <a:path>
              <a:moveTo>
                <a:pt x="1178727" y="0"/>
              </a:moveTo>
              <a:lnTo>
                <a:pt x="1178727" y="204572"/>
              </a:lnTo>
              <a:lnTo>
                <a:pt x="0" y="204572"/>
              </a:lnTo>
              <a:lnTo>
                <a:pt x="0" y="4091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66C941-039B-4088-84FD-E4AFA933A656}">
      <dsp:nvSpPr>
        <dsp:cNvPr id="0" name=""/>
        <dsp:cNvSpPr/>
      </dsp:nvSpPr>
      <dsp:spPr>
        <a:xfrm>
          <a:off x="1179765" y="341189"/>
          <a:ext cx="1948309" cy="974154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Century Schoolbook" panose="02040604050505020304" pitchFamily="18" charset="0"/>
            </a:rPr>
            <a:t>СРОКИ ПРЕБЫВАНИЯ:</a:t>
          </a:r>
          <a:endParaRPr lang="ru-RU" sz="1600" kern="1200" dirty="0">
            <a:latin typeface="Century Schoolbook" panose="02040604050505020304" pitchFamily="18" charset="0"/>
          </a:endParaRPr>
        </a:p>
      </dsp:txBody>
      <dsp:txXfrm>
        <a:off x="1179765" y="341189"/>
        <a:ext cx="1948309" cy="974154"/>
      </dsp:txXfrm>
    </dsp:sp>
    <dsp:sp modelId="{CF1B8792-6F9D-4166-AB01-0CF4E1F637AB}">
      <dsp:nvSpPr>
        <dsp:cNvPr id="0" name=""/>
        <dsp:cNvSpPr/>
      </dsp:nvSpPr>
      <dsp:spPr>
        <a:xfrm>
          <a:off x="1038" y="1724489"/>
          <a:ext cx="1948309" cy="974154"/>
        </a:xfrm>
        <a:prstGeom prst="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Дошкольники</a:t>
          </a:r>
          <a:r>
            <a:rPr lang="ru-RU" sz="16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  </a:t>
          </a:r>
          <a:br>
            <a:rPr lang="ru-RU" sz="16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</a:br>
          <a:r>
            <a:rPr lang="ru-RU" sz="16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до 1 месяца, по согласованию с органом опеки.</a:t>
          </a:r>
          <a:endParaRPr lang="ru-RU" sz="1600" kern="1200" dirty="0">
            <a:solidFill>
              <a:schemeClr val="tx1"/>
            </a:solidFill>
            <a:latin typeface="Century Schoolbook" panose="02040604050505020304" pitchFamily="18" charset="0"/>
          </a:endParaRPr>
        </a:p>
      </dsp:txBody>
      <dsp:txXfrm>
        <a:off x="1038" y="1724489"/>
        <a:ext cx="1948309" cy="974154"/>
      </dsp:txXfrm>
    </dsp:sp>
    <dsp:sp modelId="{5E3AEAB7-F8B4-4EC1-9319-7DB1EB11D6FA}">
      <dsp:nvSpPr>
        <dsp:cNvPr id="0" name=""/>
        <dsp:cNvSpPr/>
      </dsp:nvSpPr>
      <dsp:spPr>
        <a:xfrm>
          <a:off x="2358492" y="1724489"/>
          <a:ext cx="1948309" cy="974154"/>
        </a:xfrm>
        <a:prstGeom prst="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Школьники</a:t>
          </a:r>
          <a:r>
            <a:rPr lang="ru-RU" sz="16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 </a:t>
          </a:r>
          <a:br>
            <a:rPr lang="ru-RU" sz="16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</a:br>
          <a:r>
            <a:rPr lang="ru-RU" sz="16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на период вне учебного процесса, по согласованию.</a:t>
          </a:r>
          <a:endParaRPr lang="ru-RU" sz="1600" kern="1200" dirty="0">
            <a:solidFill>
              <a:schemeClr val="tx1"/>
            </a:solidFill>
            <a:latin typeface="Century Schoolbook" panose="02040604050505020304" pitchFamily="18" charset="0"/>
          </a:endParaRPr>
        </a:p>
      </dsp:txBody>
      <dsp:txXfrm>
        <a:off x="2358492" y="1724489"/>
        <a:ext cx="1948309" cy="974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C6A0DF-3048-45D7-9A8C-8A4BA7EEEE0B}">
      <dsp:nvSpPr>
        <dsp:cNvPr id="0" name=""/>
        <dsp:cNvSpPr/>
      </dsp:nvSpPr>
      <dsp:spPr>
        <a:xfrm>
          <a:off x="3353" y="314264"/>
          <a:ext cx="2660749" cy="1596449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entury Schoolbook" panose="02040604050505020304" pitchFamily="18" charset="0"/>
            </a:rPr>
            <a:t>1. Заявление </a:t>
          </a:r>
          <a:br>
            <a:rPr lang="ru-RU" sz="1600" kern="1200" dirty="0" smtClean="0">
              <a:latin typeface="Century Schoolbook" panose="02040604050505020304" pitchFamily="18" charset="0"/>
            </a:rPr>
          </a:br>
          <a:r>
            <a:rPr lang="ru-RU" sz="1600" kern="1200" dirty="0" smtClean="0">
              <a:latin typeface="Century Schoolbook" panose="02040604050505020304" pitchFamily="18" charset="0"/>
            </a:rPr>
            <a:t>(по установленной форме)</a:t>
          </a:r>
          <a:endParaRPr lang="ru-RU" sz="1600" kern="1200" dirty="0">
            <a:latin typeface="Century Schoolbook" panose="02040604050505020304" pitchFamily="18" charset="0"/>
          </a:endParaRPr>
        </a:p>
      </dsp:txBody>
      <dsp:txXfrm>
        <a:off x="3353" y="314264"/>
        <a:ext cx="2660749" cy="1596449"/>
      </dsp:txXfrm>
    </dsp:sp>
    <dsp:sp modelId="{28FE5CB9-3A37-4E23-A74D-40D32654BE0F}">
      <dsp:nvSpPr>
        <dsp:cNvPr id="0" name=""/>
        <dsp:cNvSpPr/>
      </dsp:nvSpPr>
      <dsp:spPr>
        <a:xfrm>
          <a:off x="2930178" y="314264"/>
          <a:ext cx="2660749" cy="1596449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entury Schoolbook" panose="02040604050505020304" pitchFamily="18" charset="0"/>
            </a:rPr>
            <a:t>2. Удостоверение личности</a:t>
          </a:r>
          <a:endParaRPr lang="ru-RU" sz="1600" kern="1200" dirty="0">
            <a:latin typeface="Century Schoolbook" panose="02040604050505020304" pitchFamily="18" charset="0"/>
          </a:endParaRPr>
        </a:p>
      </dsp:txBody>
      <dsp:txXfrm>
        <a:off x="2930178" y="314264"/>
        <a:ext cx="2660749" cy="1596449"/>
      </dsp:txXfrm>
    </dsp:sp>
    <dsp:sp modelId="{02E1B56B-7A05-4748-835C-D504DA65E2BE}">
      <dsp:nvSpPr>
        <dsp:cNvPr id="0" name=""/>
        <dsp:cNvSpPr/>
      </dsp:nvSpPr>
      <dsp:spPr>
        <a:xfrm>
          <a:off x="5857002" y="314264"/>
          <a:ext cx="2660749" cy="1596449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entury Schoolbook" panose="02040604050505020304" pitchFamily="18" charset="0"/>
            </a:rPr>
            <a:t>3. Согласие супруга </a:t>
          </a:r>
          <a:br>
            <a:rPr lang="ru-RU" sz="1600" kern="1200" dirty="0" smtClean="0">
              <a:latin typeface="Century Schoolbook" panose="02040604050505020304" pitchFamily="18" charset="0"/>
            </a:rPr>
          </a:br>
          <a:r>
            <a:rPr lang="ru-RU" sz="1600" kern="1200" dirty="0" smtClean="0">
              <a:latin typeface="Century Schoolbook" panose="02040604050505020304" pitchFamily="18" charset="0"/>
            </a:rPr>
            <a:t>(если в браке, нотариально)</a:t>
          </a:r>
          <a:endParaRPr lang="ru-RU" sz="1600" kern="1200" dirty="0">
            <a:latin typeface="Century Schoolbook" panose="02040604050505020304" pitchFamily="18" charset="0"/>
          </a:endParaRPr>
        </a:p>
      </dsp:txBody>
      <dsp:txXfrm>
        <a:off x="5857002" y="314264"/>
        <a:ext cx="2660749" cy="1596449"/>
      </dsp:txXfrm>
    </dsp:sp>
    <dsp:sp modelId="{F536FD73-E0B8-4D51-85A4-5A43D78ED884}">
      <dsp:nvSpPr>
        <dsp:cNvPr id="0" name=""/>
        <dsp:cNvSpPr/>
      </dsp:nvSpPr>
      <dsp:spPr>
        <a:xfrm>
          <a:off x="8783826" y="314264"/>
          <a:ext cx="2660749" cy="1596449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entury Schoolbook" panose="02040604050505020304" pitchFamily="18" charset="0"/>
            </a:rPr>
            <a:t>4. Сведения о доходах </a:t>
          </a:r>
          <a:br>
            <a:rPr lang="ru-RU" sz="1600" kern="1200" dirty="0" smtClean="0">
              <a:latin typeface="Century Schoolbook" panose="02040604050505020304" pitchFamily="18" charset="0"/>
            </a:rPr>
          </a:br>
          <a:r>
            <a:rPr lang="ru-RU" sz="1600" kern="1200" dirty="0" smtClean="0">
              <a:latin typeface="Century Schoolbook" panose="02040604050505020304" pitchFamily="18" charset="0"/>
            </a:rPr>
            <a:t>за 12 мес. </a:t>
          </a:r>
          <a:br>
            <a:rPr lang="ru-RU" sz="1600" kern="1200" dirty="0" smtClean="0">
              <a:latin typeface="Century Schoolbook" panose="02040604050505020304" pitchFamily="18" charset="0"/>
            </a:rPr>
          </a:br>
          <a:r>
            <a:rPr lang="ru-RU" sz="1600" kern="1200" dirty="0" smtClean="0">
              <a:latin typeface="Century Schoolbook" panose="02040604050505020304" pitchFamily="18" charset="0"/>
            </a:rPr>
            <a:t>(супруга – при наличии)</a:t>
          </a:r>
          <a:endParaRPr lang="ru-RU" sz="1600" kern="1200" dirty="0">
            <a:latin typeface="Century Schoolbook" panose="02040604050505020304" pitchFamily="18" charset="0"/>
          </a:endParaRPr>
        </a:p>
      </dsp:txBody>
      <dsp:txXfrm>
        <a:off x="8783826" y="314264"/>
        <a:ext cx="2660749" cy="1596449"/>
      </dsp:txXfrm>
    </dsp:sp>
    <dsp:sp modelId="{B19AE28C-7045-4DDA-8385-B296A0E4D201}">
      <dsp:nvSpPr>
        <dsp:cNvPr id="0" name=""/>
        <dsp:cNvSpPr/>
      </dsp:nvSpPr>
      <dsp:spPr>
        <a:xfrm>
          <a:off x="3353" y="2176788"/>
          <a:ext cx="2660749" cy="1596449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entury Schoolbook" panose="02040604050505020304" pitchFamily="18" charset="0"/>
            </a:rPr>
            <a:t>5. Медицинские справки:</a:t>
          </a:r>
          <a:endParaRPr lang="ru-RU" sz="1600" kern="1200" dirty="0">
            <a:latin typeface="Century Schoolbook" panose="02040604050505020304" pitchFamily="18" charset="0"/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Century Schoolbook" panose="02040604050505020304" pitchFamily="18" charset="0"/>
            </a:rPr>
            <a:t>Общее здоровье (в соответствии с перечнем заболеваний)</a:t>
          </a:r>
          <a:endParaRPr lang="ru-RU" sz="1200" kern="1200" dirty="0">
            <a:latin typeface="Century Schoolbook" panose="02040604050505020304" pitchFamily="18" charset="0"/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Century Schoolbook" panose="02040604050505020304" pitchFamily="18" charset="0"/>
            </a:rPr>
            <a:t>Об отсутствии учёта в </a:t>
          </a:r>
          <a:r>
            <a:rPr lang="ru-RU" sz="1200" kern="1200" dirty="0" err="1" smtClean="0">
              <a:latin typeface="Century Schoolbook" panose="02040604050505020304" pitchFamily="18" charset="0"/>
            </a:rPr>
            <a:t>нарко</a:t>
          </a:r>
          <a:r>
            <a:rPr lang="ru-RU" sz="1200" kern="1200" dirty="0" smtClean="0">
              <a:latin typeface="Century Schoolbook" panose="02040604050505020304" pitchFamily="18" charset="0"/>
            </a:rPr>
            <a:t>- и </a:t>
          </a:r>
          <a:r>
            <a:rPr lang="ru-RU" sz="1200" kern="1200" dirty="0" err="1" smtClean="0">
              <a:latin typeface="Century Schoolbook" panose="02040604050505020304" pitchFamily="18" charset="0"/>
            </a:rPr>
            <a:t>психдиспансере</a:t>
          </a:r>
          <a:endParaRPr lang="ru-RU" sz="1200" kern="1200" dirty="0">
            <a:latin typeface="Century Schoolbook" panose="02040604050505020304" pitchFamily="18" charset="0"/>
          </a:endParaRPr>
        </a:p>
      </dsp:txBody>
      <dsp:txXfrm>
        <a:off x="3353" y="2176788"/>
        <a:ext cx="2660749" cy="1596449"/>
      </dsp:txXfrm>
    </dsp:sp>
    <dsp:sp modelId="{1A092D2D-4760-4A52-AF40-7C0EE39DB4FE}">
      <dsp:nvSpPr>
        <dsp:cNvPr id="0" name=""/>
        <dsp:cNvSpPr/>
      </dsp:nvSpPr>
      <dsp:spPr>
        <a:xfrm>
          <a:off x="2930178" y="2176788"/>
          <a:ext cx="2660749" cy="1596449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entury Schoolbook" panose="02040604050505020304" pitchFamily="18" charset="0"/>
            </a:rPr>
            <a:t>6. Документ о праве собственности / пользования жильём</a:t>
          </a:r>
          <a:endParaRPr lang="ru-RU" sz="1600" kern="1200" dirty="0">
            <a:latin typeface="Century Schoolbook" panose="02040604050505020304" pitchFamily="18" charset="0"/>
          </a:endParaRPr>
        </a:p>
      </dsp:txBody>
      <dsp:txXfrm>
        <a:off x="2930178" y="2176788"/>
        <a:ext cx="2660749" cy="1596449"/>
      </dsp:txXfrm>
    </dsp:sp>
    <dsp:sp modelId="{0897C16C-39E0-4A5B-8FEA-25CE1263FA54}">
      <dsp:nvSpPr>
        <dsp:cNvPr id="0" name=""/>
        <dsp:cNvSpPr/>
      </dsp:nvSpPr>
      <dsp:spPr>
        <a:xfrm>
          <a:off x="5857002" y="2176788"/>
          <a:ext cx="2660749" cy="1596449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entury Schoolbook" panose="02040604050505020304" pitchFamily="18" charset="0"/>
            </a:rPr>
            <a:t>7. Свидетельство о браке (при наличии)</a:t>
          </a:r>
          <a:endParaRPr lang="ru-RU" sz="1600" kern="1200" dirty="0">
            <a:latin typeface="Century Schoolbook" panose="02040604050505020304" pitchFamily="18" charset="0"/>
          </a:endParaRPr>
        </a:p>
      </dsp:txBody>
      <dsp:txXfrm>
        <a:off x="5857002" y="2176788"/>
        <a:ext cx="2660749" cy="1596449"/>
      </dsp:txXfrm>
    </dsp:sp>
    <dsp:sp modelId="{C818B5E3-5B8E-4CD0-A89A-5349C31BF23B}">
      <dsp:nvSpPr>
        <dsp:cNvPr id="0" name=""/>
        <dsp:cNvSpPr/>
      </dsp:nvSpPr>
      <dsp:spPr>
        <a:xfrm>
          <a:off x="8783826" y="2176788"/>
          <a:ext cx="2660749" cy="1596449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entury Schoolbook" panose="02040604050505020304" pitchFamily="18" charset="0"/>
            </a:rPr>
            <a:t>8. Сертификат о прохождении подготовки (кроме близких родственников)</a:t>
          </a:r>
          <a:endParaRPr lang="ru-RU" sz="1600" kern="1200" dirty="0">
            <a:latin typeface="Century Schoolbook" panose="02040604050505020304" pitchFamily="18" charset="0"/>
          </a:endParaRPr>
        </a:p>
      </dsp:txBody>
      <dsp:txXfrm>
        <a:off x="8783826" y="2176788"/>
        <a:ext cx="2660749" cy="15964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3B356-70E1-491A-A045-20BF7B8DEA56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2361A4-65E4-4CEE-A78C-A283179063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011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361A4-65E4-4CEE-A78C-A2831790639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74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918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060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463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899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53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893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664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97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654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279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285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7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6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1575" y="1478396"/>
            <a:ext cx="12203575" cy="4142475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66809" y="3105835"/>
            <a:ext cx="10458381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ПОЛОЖЕНИЕ О ГОСТЕВОЙ СЕМЬЕ</a:t>
            </a:r>
            <a:endParaRPr lang="ru-RU" sz="3600" b="1" dirty="0">
              <a:solidFill>
                <a:schemeClr val="bg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D68BBA-9AFE-BEDC-45A4-6322953E9E78}"/>
              </a:ext>
            </a:extLst>
          </p:cNvPr>
          <p:cNvSpPr txBox="1"/>
          <p:nvPr/>
        </p:nvSpPr>
        <p:spPr>
          <a:xfrm>
            <a:off x="2382621" y="585426"/>
            <a:ext cx="285901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latin typeface="Century Schoolbook" panose="02040604050505020304" pitchFamily="18" charset="0"/>
              </a:rPr>
              <a:t>Комитет по охране прав детей Министерства просвещения Республики Казахстан</a:t>
            </a:r>
            <a:endParaRPr lang="aa-ET" sz="1100" b="1" dirty="0">
              <a:latin typeface="Century Schoolbook" panose="02040604050505020304" pitchFamily="18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787189" y="538735"/>
            <a:ext cx="1497905" cy="693546"/>
            <a:chOff x="9772242" y="376302"/>
            <a:chExt cx="1497905" cy="693546"/>
          </a:xfrm>
        </p:grpSpPr>
        <p:pic>
          <p:nvPicPr>
            <p:cNvPr id="14" name="Рисунок 13">
              <a:extLst>
                <a:ext uri="{FF2B5EF4-FFF2-40B4-BE49-F238E27FC236}">
                  <a16:creationId xmlns:a16="http://schemas.microsoft.com/office/drawing/2014/main" id="{D4ED3A4A-F406-488A-A22B-38885C2A33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72242" y="376302"/>
              <a:ext cx="694628" cy="693546"/>
            </a:xfrm>
            <a:prstGeom prst="rect">
              <a:avLst/>
            </a:prstGeom>
          </p:spPr>
        </p:pic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564397" y="376302"/>
              <a:ext cx="705750" cy="693546"/>
            </a:xfrm>
            <a:prstGeom prst="rect">
              <a:avLst/>
            </a:prstGeom>
          </p:spPr>
        </p:pic>
      </p:grpSp>
      <p:sp>
        <p:nvSpPr>
          <p:cNvPr id="10" name="Прямоугольник 9"/>
          <p:cNvSpPr/>
          <p:nvPr/>
        </p:nvSpPr>
        <p:spPr>
          <a:xfrm>
            <a:off x="386080" y="313764"/>
            <a:ext cx="11419840" cy="6230471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5269491" y="6136640"/>
            <a:ext cx="16530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1400" dirty="0" smtClean="0">
                <a:latin typeface="Century Schoolbook" panose="02040604050505020304" pitchFamily="18" charset="0"/>
              </a:rPr>
              <a:t>г. Астана, 2025 г.</a:t>
            </a:r>
            <a:endParaRPr lang="ru-RU" sz="14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62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343"/>
            <a:ext cx="12191999" cy="152743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" y="6705257"/>
            <a:ext cx="12191999" cy="15274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337350" y="517177"/>
            <a:ext cx="3517309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2E6CA4"/>
                </a:solidFill>
                <a:latin typeface="Century Schoolbook" panose="02040604050505020304" pitchFamily="18" charset="0"/>
              </a:rPr>
              <a:t>ГОСТЕВАЯ СЕМЬЯ</a:t>
            </a:r>
            <a:endParaRPr lang="ru-RU" sz="2400" b="1" dirty="0">
              <a:solidFill>
                <a:srgbClr val="2E6CA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12239" y="1211438"/>
            <a:ext cx="106375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Century Schoolbook" panose="02040604050505020304" pitchFamily="18" charset="0"/>
                <a:ea typeface="Cambria Math" panose="02040503050406030204" pitchFamily="18" charset="0"/>
              </a:rPr>
              <a:t>Гостевая семья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— семья, временно принявшая на воспитание детей-сирот, детей, оставшихся без попечения родителей, находящихся в организациях всех типов (образовательные, медицинские и другие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),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в периоды, не связанные с образовательным процессом (каникулы, выходные и праздничные дни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)</a:t>
            </a:r>
          </a:p>
          <a:p>
            <a:pPr algn="just"/>
            <a:endParaRPr lang="ru-RU" sz="1600" dirty="0">
              <a:latin typeface="Century Schoolbook" panose="02040604050505020304" pitchFamily="18" charset="0"/>
              <a:ea typeface="Cambria Math" panose="02040503050406030204" pitchFamily="18" charset="0"/>
            </a:endParaRPr>
          </a:p>
          <a:p>
            <a:pPr algn="just"/>
            <a:r>
              <a:rPr lang="ru-RU" sz="1600" b="1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Близкие </a:t>
            </a:r>
            <a:r>
              <a:rPr lang="ru-RU" sz="1600" b="1" dirty="0">
                <a:latin typeface="Century Schoolbook" panose="02040604050505020304" pitchFamily="18" charset="0"/>
                <a:ea typeface="Cambria Math" panose="02040503050406030204" pitchFamily="18" charset="0"/>
              </a:rPr>
              <a:t>родственники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: родители (родитель), дети, усыновители (</a:t>
            </a:r>
            <a:r>
              <a:rPr lang="ru-RU" sz="1600" dirty="0" err="1">
                <a:latin typeface="Century Schoolbook" panose="02040604050505020304" pitchFamily="18" charset="0"/>
                <a:ea typeface="Cambria Math" panose="02040503050406030204" pitchFamily="18" charset="0"/>
              </a:rPr>
              <a:t>удочерители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), усыновленные (удочеренные), полнородные и </a:t>
            </a:r>
            <a:r>
              <a:rPr lang="ru-RU" sz="1600" dirty="0" err="1">
                <a:latin typeface="Century Schoolbook" panose="02040604050505020304" pitchFamily="18" charset="0"/>
                <a:ea typeface="Cambria Math" panose="02040503050406030204" pitchFamily="18" charset="0"/>
              </a:rPr>
              <a:t>неполнородные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 братья и сестры, дедушка, бабушка, внуки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.</a:t>
            </a:r>
            <a:endParaRPr lang="ru-RU" sz="1600" dirty="0">
              <a:latin typeface="Century Schoolbook" panose="02040604050505020304" pitchFamily="18" charset="0"/>
              <a:ea typeface="Cambria Math" panose="02040503050406030204" pitchFamily="18" charset="0"/>
            </a:endParaRPr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69647222"/>
              </p:ext>
            </p:extLst>
          </p:nvPr>
        </p:nvGraphicFramePr>
        <p:xfrm>
          <a:off x="471345" y="3429000"/>
          <a:ext cx="4307841" cy="3039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0" y="3017520"/>
            <a:ext cx="12192000" cy="0"/>
          </a:xfrm>
          <a:prstGeom prst="line">
            <a:avLst/>
          </a:prstGeom>
          <a:ln w="1905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6472518" y="3402392"/>
            <a:ext cx="53543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>
                <a:solidFill>
                  <a:prstClr val="black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Основание</a:t>
            </a:r>
            <a:r>
              <a:rPr lang="ru-RU" sz="1600" dirty="0">
                <a:solidFill>
                  <a:prstClr val="black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 — договор между принимающей стороной, организацией и органом опеки по месту жительства ребёнка.</a:t>
            </a:r>
          </a:p>
          <a:p>
            <a:pPr lvl="0"/>
            <a:endParaRPr lang="ru-RU" sz="1600" dirty="0">
              <a:solidFill>
                <a:prstClr val="black"/>
              </a:solidFill>
              <a:latin typeface="Century Schoolbook" panose="02040604050505020304" pitchFamily="18" charset="0"/>
              <a:ea typeface="Cambria Math" panose="02040503050406030204" pitchFamily="18" charset="0"/>
            </a:endParaRPr>
          </a:p>
          <a:p>
            <a:pPr lvl="0"/>
            <a:r>
              <a:rPr lang="ru-RU" sz="1600" b="1" dirty="0">
                <a:solidFill>
                  <a:prstClr val="black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Оплата — не производится </a:t>
            </a:r>
            <a:r>
              <a:rPr lang="ru-RU" sz="1600" dirty="0">
                <a:solidFill>
                  <a:prstClr val="black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(ни на содержание, ни за труд).</a:t>
            </a:r>
          </a:p>
          <a:p>
            <a:pPr lvl="0"/>
            <a:endParaRPr lang="ru-RU" sz="1600" dirty="0">
              <a:solidFill>
                <a:prstClr val="black"/>
              </a:solidFill>
              <a:latin typeface="Century Schoolbook" panose="02040604050505020304" pitchFamily="18" charset="0"/>
              <a:ea typeface="Cambria Math" panose="02040503050406030204" pitchFamily="18" charset="0"/>
            </a:endParaRPr>
          </a:p>
          <a:p>
            <a:pPr lvl="0"/>
            <a:r>
              <a:rPr lang="ru-RU" sz="1600" b="1" dirty="0">
                <a:solidFill>
                  <a:prstClr val="black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Условия: </a:t>
            </a:r>
            <a:r>
              <a:rPr lang="ru-RU" sz="1600" dirty="0">
                <a:solidFill>
                  <a:prstClr val="black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гражданство РК, постоянное проживание, регистрация в Республиканском банке данных.</a:t>
            </a:r>
          </a:p>
          <a:p>
            <a:pPr lvl="0"/>
            <a:endParaRPr lang="ru-RU" sz="1600" dirty="0">
              <a:solidFill>
                <a:prstClr val="black"/>
              </a:solidFill>
              <a:latin typeface="Century Schoolbook" panose="02040604050505020304" pitchFamily="18" charset="0"/>
              <a:ea typeface="Cambria Math" panose="02040503050406030204" pitchFamily="18" charset="0"/>
            </a:endParaRPr>
          </a:p>
          <a:p>
            <a:pPr lvl="0"/>
            <a:r>
              <a:rPr lang="ru-RU" sz="1600" b="1" dirty="0">
                <a:solidFill>
                  <a:prstClr val="black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Банк данных </a:t>
            </a:r>
            <a:r>
              <a:rPr lang="ru-RU" sz="1600" dirty="0">
                <a:solidFill>
                  <a:prstClr val="black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содержит сведения о детях и желающих принять их в семью.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55320" y="1315720"/>
            <a:ext cx="624840" cy="624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655320" y="2166620"/>
            <a:ext cx="624840" cy="624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787784" y="3497173"/>
            <a:ext cx="469922" cy="4699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787784" y="4478995"/>
            <a:ext cx="469922" cy="4699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5787784" y="5204794"/>
            <a:ext cx="469922" cy="4699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5787784" y="5930936"/>
            <a:ext cx="469922" cy="4699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22317" y="5965469"/>
            <a:ext cx="400855" cy="400855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4137" y="2240866"/>
            <a:ext cx="487206" cy="487206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4137" y="1384537"/>
            <a:ext cx="487206" cy="487206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22317" y="3529421"/>
            <a:ext cx="400855" cy="400855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822317" y="4513528"/>
            <a:ext cx="400855" cy="400855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822317" y="5240350"/>
            <a:ext cx="400856" cy="40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47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746099" y="2210143"/>
            <a:ext cx="600541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Недееспособные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/ ограниченно дееспособные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Лишённые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/ ограниченные в родительских правах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Отстранённые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от опеки за нарушения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Бывшие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усыновители (по чьей вине отменено усыновление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).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С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медицинскими противопоказаниями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С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неснятой/непогашенной судимостью за умышленные преступления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С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судимостью или преследованием по тяжким статьям (убийство, насилие, терроризм и др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.).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Без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постоянного места жительства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Без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гражданства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Мужчины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без жены (исключение – факт воспитания ребенка ≥3 лет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).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Без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дохода ≥ прожиточного минимума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Состоят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на учёте в </a:t>
            </a:r>
            <a:r>
              <a:rPr lang="ru-RU" sz="1600" dirty="0" err="1">
                <a:latin typeface="Century Schoolbook" panose="02040604050505020304" pitchFamily="18" charset="0"/>
                <a:ea typeface="Cambria Math" panose="02040503050406030204" pitchFamily="18" charset="0"/>
              </a:rPr>
              <a:t>нарко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- или </a:t>
            </a:r>
            <a:r>
              <a:rPr lang="ru-RU" sz="1600" dirty="0" err="1">
                <a:latin typeface="Century Schoolbook" panose="02040604050505020304" pitchFamily="18" charset="0"/>
                <a:ea typeface="Cambria Math" panose="02040503050406030204" pitchFamily="18" charset="0"/>
              </a:rPr>
              <a:t>психдиспансере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0" y="-343"/>
            <a:ext cx="12191999" cy="152743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" y="6705257"/>
            <a:ext cx="12191999" cy="15274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007914" y="517177"/>
            <a:ext cx="10176184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2E6CA4"/>
                </a:solidFill>
                <a:latin typeface="Century Schoolbook" panose="02040604050505020304" pitchFamily="18" charset="0"/>
              </a:rPr>
              <a:t>ОРГАНИЗАЦИЯ ПЕРЕДАЧИ ДЕТЕЙ В ГОСТЕВУЮ СЕМЬЮ</a:t>
            </a:r>
            <a:endParaRPr lang="ru-RU" sz="2400" b="1" dirty="0">
              <a:solidFill>
                <a:srgbClr val="2E6CA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4716" y="3675254"/>
            <a:ext cx="444139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Совершеннолетний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гражданин РК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Постоянно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проживает в РК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Зарегистрирован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в Республиканском банке данных</a:t>
            </a: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entury Schoolbook" panose="02040604050505020304" pitchFamily="18" charset="0"/>
                <a:ea typeface="Cambria Math" panose="02040503050406030204" pitchFamily="18" charset="0"/>
              </a:rPr>
              <a:t>Прошел </a:t>
            </a:r>
            <a:r>
              <a:rPr lang="ru-RU" sz="1600" dirty="0">
                <a:latin typeface="Century Schoolbook" panose="02040604050505020304" pitchFamily="18" charset="0"/>
                <a:ea typeface="Cambria Math" panose="02040503050406030204" pitchFamily="18" charset="0"/>
              </a:rPr>
              <a:t>психологическую подготовку (кроме близких родственников).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49945" y="1370230"/>
            <a:ext cx="4491318" cy="726141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281728" y="1440914"/>
            <a:ext cx="36878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>
                <a:solidFill>
                  <a:schemeClr val="bg1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Подбор кандидатов </a:t>
            </a:r>
            <a:r>
              <a:rPr lang="ru-RU" sz="1600" dirty="0">
                <a:solidFill>
                  <a:schemeClr val="bg1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осуществляется органами опеки.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44795" y="2808032"/>
            <a:ext cx="4491318" cy="726141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276578" y="2878714"/>
            <a:ext cx="3687817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/>
            <a:r>
              <a:rPr lang="ru-RU" sz="1600" b="1" dirty="0">
                <a:solidFill>
                  <a:schemeClr val="bg1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Требования </a:t>
            </a:r>
            <a:r>
              <a:rPr lang="ru-RU" sz="1600" b="1" dirty="0" smtClean="0">
                <a:solidFill>
                  <a:schemeClr val="bg1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к </a:t>
            </a:r>
            <a:r>
              <a:rPr lang="ru-RU" sz="1600" b="1" dirty="0">
                <a:solidFill>
                  <a:schemeClr val="bg1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принимающему лицу: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86529" y="2642634"/>
            <a:ext cx="4813449" cy="3704378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83729" y="1203236"/>
            <a:ext cx="4813449" cy="1081153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696177" y="1343619"/>
            <a:ext cx="5868293" cy="726141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427961" y="1537413"/>
            <a:ext cx="3687817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/>
            <a:r>
              <a:rPr lang="ru-RU" sz="1600" b="1" dirty="0">
                <a:solidFill>
                  <a:schemeClr val="bg1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Не допускаются лица: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537463" y="1203236"/>
            <a:ext cx="6214049" cy="5143776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212" y="1477401"/>
            <a:ext cx="511798" cy="511798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595" y="2924735"/>
            <a:ext cx="504265" cy="504265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42676" y="1453366"/>
            <a:ext cx="506648" cy="50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36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343"/>
            <a:ext cx="12191999" cy="152743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" y="6705257"/>
            <a:ext cx="12191999" cy="15274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95995" y="517177"/>
            <a:ext cx="11800025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2E6CA4"/>
                </a:solidFill>
                <a:latin typeface="Century Schoolbook" panose="02040604050505020304" pitchFamily="18" charset="0"/>
              </a:rPr>
              <a:t>ДОКУМЕНТЫ ДЛЯ ОФОРМЛЕНИЯ РЕБЕНКА В ГОСТЕВУЮ СЕМЬЮ</a:t>
            </a:r>
            <a:endParaRPr lang="ru-RU" sz="2400" b="1" dirty="0">
              <a:solidFill>
                <a:srgbClr val="2E6CA4"/>
              </a:solidFill>
              <a:latin typeface="Century Schoolbook" panose="020406040505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680817904"/>
              </p:ext>
            </p:extLst>
          </p:nvPr>
        </p:nvGraphicFramePr>
        <p:xfrm>
          <a:off x="372035" y="2035391"/>
          <a:ext cx="11447930" cy="4087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509023" y="1460895"/>
            <a:ext cx="1063751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Century Schoolbook" panose="02040604050505020304" pitchFamily="18" charset="0"/>
                <a:ea typeface="Cambria Math" panose="02040503050406030204" pitchFamily="18" charset="0"/>
              </a:rPr>
              <a:t>Лицо, желающее принять ребенка, предоставляет: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55320" y="1315720"/>
            <a:ext cx="624840" cy="624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6120" y="1366520"/>
            <a:ext cx="523240" cy="52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43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" y="1878050"/>
            <a:ext cx="12192000" cy="3599386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-343"/>
            <a:ext cx="12191999" cy="152743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" y="6705257"/>
            <a:ext cx="12191999" cy="15274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241955" y="517177"/>
            <a:ext cx="9708107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2E6CA4"/>
                </a:solidFill>
                <a:latin typeface="Century Schoolbook" panose="02040604050505020304" pitchFamily="18" charset="0"/>
              </a:rPr>
              <a:t>ПОРЯДОК ПЕРЕДАЧИ РЕБЕНКА В ГОСТЕВУЮ СЕМЬЮ</a:t>
            </a:r>
            <a:endParaRPr lang="ru-RU" sz="2400" b="1" dirty="0">
              <a:solidFill>
                <a:srgbClr val="2E6CA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0296" y="2321993"/>
            <a:ext cx="470364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accent4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Орган опеки в течение 3 рабочих дней</a:t>
            </a:r>
            <a:r>
              <a:rPr lang="ru-RU" sz="1600" b="1" dirty="0" smtClean="0">
                <a:solidFill>
                  <a:schemeClr val="accent4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544235" y="2321993"/>
            <a:ext cx="533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>
                <a:solidFill>
                  <a:schemeClr val="accent4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Автоматически признаются кандидатами: </a:t>
            </a:r>
            <a:r>
              <a:rPr lang="ru-RU" sz="1600" dirty="0">
                <a:solidFill>
                  <a:schemeClr val="bg1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лица, стоящие в РБД как усыновители, опекуны, патронатные/приемные воспитатели.</a:t>
            </a:r>
          </a:p>
          <a:p>
            <a:pPr lvl="0"/>
            <a:endParaRPr lang="ru-RU" sz="1600" dirty="0">
              <a:solidFill>
                <a:schemeClr val="bg1"/>
              </a:solidFill>
              <a:latin typeface="Century Schoolbook" panose="02040604050505020304" pitchFamily="18" charset="0"/>
              <a:ea typeface="Cambria Math" panose="02040503050406030204" pitchFamily="18" charset="0"/>
            </a:endParaRPr>
          </a:p>
          <a:p>
            <a:pPr lvl="0"/>
            <a:r>
              <a:rPr lang="ru-RU" sz="1600" b="1" dirty="0">
                <a:solidFill>
                  <a:schemeClr val="accent4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Отказ</a:t>
            </a:r>
            <a:r>
              <a:rPr lang="ru-RU" sz="1600" dirty="0">
                <a:solidFill>
                  <a:schemeClr val="accent4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в договоре можно обжаловать в госорганах или суде.</a:t>
            </a:r>
          </a:p>
          <a:p>
            <a:pPr lvl="0"/>
            <a:endParaRPr lang="ru-RU" sz="1600" dirty="0">
              <a:solidFill>
                <a:schemeClr val="bg1"/>
              </a:solidFill>
              <a:latin typeface="Century Schoolbook" panose="02040604050505020304" pitchFamily="18" charset="0"/>
              <a:ea typeface="Cambria Math" panose="02040503050406030204" pitchFamily="18" charset="0"/>
            </a:endParaRPr>
          </a:p>
          <a:p>
            <a:pPr lvl="0"/>
            <a:r>
              <a:rPr lang="ru-RU" sz="1600" b="1" dirty="0">
                <a:solidFill>
                  <a:schemeClr val="accent4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Важно: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chemeClr val="bg1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Разъединение братьев/сестер не допускается (кроме особых случаев).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chemeClr val="bg1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С 10 лет — только с согласия ребенка.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-280147" y="1600373"/>
            <a:ext cx="12752293" cy="4213066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48236" y="2830191"/>
            <a:ext cx="493955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prstClr val="white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Проводит обследование жилищных условий.</a:t>
            </a:r>
          </a:p>
          <a:p>
            <a:pPr lvl="0"/>
            <a:r>
              <a:rPr lang="ru-RU" sz="1600" dirty="0">
                <a:solidFill>
                  <a:prstClr val="white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Готовит заключение о возможности приема (срок действия — 12 мес.).</a:t>
            </a:r>
          </a:p>
          <a:p>
            <a:pPr lvl="0"/>
            <a:r>
              <a:rPr lang="ru-RU" sz="1600" dirty="0">
                <a:solidFill>
                  <a:prstClr val="white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При положительном заключении: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prstClr val="white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Вносит данные в Республиканский банк данных (РБД).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prstClr val="white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Выдает направление на подбор ребенка.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prstClr val="white"/>
                </a:solidFill>
                <a:latin typeface="Century Schoolbook" panose="02040604050505020304" pitchFamily="18" charset="0"/>
                <a:ea typeface="Cambria Math" panose="02040503050406030204" pitchFamily="18" charset="0"/>
              </a:rPr>
              <a:t>Кандидаты подбирают ребенка через РБД и получают направление на посещение.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521" y="2272882"/>
            <a:ext cx="436775" cy="4367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2081" y="2272881"/>
            <a:ext cx="436775" cy="43677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0766" y="3273650"/>
            <a:ext cx="438090" cy="43809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0767" y="4014848"/>
            <a:ext cx="438090" cy="438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77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343"/>
            <a:ext cx="12191999" cy="152743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" y="6705257"/>
            <a:ext cx="12191999" cy="15274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241955" y="517177"/>
            <a:ext cx="9708107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2E6CA4"/>
                </a:solidFill>
                <a:latin typeface="Century Schoolbook" panose="02040604050505020304" pitchFamily="18" charset="0"/>
              </a:rPr>
              <a:t>ПОРЯДОК ПЕРЕДАЧИ РЕБЕНКА В ГОСТЕВУЮ СЕМЬЮ</a:t>
            </a:r>
            <a:endParaRPr lang="ru-RU" sz="2400" b="1" dirty="0">
              <a:solidFill>
                <a:srgbClr val="2E6CA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88318" y="1962670"/>
            <a:ext cx="106375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solidFill>
                  <a:prstClr val="black"/>
                </a:solidFill>
                <a:latin typeface="Century Schoolbook" panose="02040604050505020304" pitchFamily="18" charset="0"/>
              </a:rPr>
              <a:t>Организация, из которой ребенок (дети) передается в гостевую семью: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34615" y="1817495"/>
            <a:ext cx="624840" cy="624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с вырезом 14"/>
          <p:cNvSpPr/>
          <p:nvPr/>
        </p:nvSpPr>
        <p:spPr>
          <a:xfrm>
            <a:off x="580277" y="3336415"/>
            <a:ext cx="11397204" cy="1592338"/>
          </a:xfrm>
          <a:prstGeom prst="notchedRight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Полилиния 15"/>
          <p:cNvSpPr/>
          <p:nvPr/>
        </p:nvSpPr>
        <p:spPr>
          <a:xfrm>
            <a:off x="83080" y="2142162"/>
            <a:ext cx="2401040" cy="1592338"/>
          </a:xfrm>
          <a:custGeom>
            <a:avLst/>
            <a:gdLst>
              <a:gd name="connsiteX0" fmla="*/ 0 w 1404894"/>
              <a:gd name="connsiteY0" fmla="*/ 0 h 1592338"/>
              <a:gd name="connsiteX1" fmla="*/ 1404894 w 1404894"/>
              <a:gd name="connsiteY1" fmla="*/ 0 h 1592338"/>
              <a:gd name="connsiteX2" fmla="*/ 1404894 w 1404894"/>
              <a:gd name="connsiteY2" fmla="*/ 1592338 h 1592338"/>
              <a:gd name="connsiteX3" fmla="*/ 0 w 1404894"/>
              <a:gd name="connsiteY3" fmla="*/ 1592338 h 1592338"/>
              <a:gd name="connsiteX4" fmla="*/ 0 w 1404894"/>
              <a:gd name="connsiteY4" fmla="*/ 0 h 159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4894" h="1592338">
                <a:moveTo>
                  <a:pt x="0" y="0"/>
                </a:moveTo>
                <a:lnTo>
                  <a:pt x="1404894" y="0"/>
                </a:lnTo>
                <a:lnTo>
                  <a:pt x="1404894" y="1592338"/>
                </a:lnTo>
                <a:lnTo>
                  <a:pt x="0" y="15923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92456" numCol="1" spcCol="1270" anchor="b" anchorCtr="0">
            <a:noAutofit/>
          </a:bodyPr>
          <a:lstStyle/>
          <a:p>
            <a:pPr lvl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kern="1200" dirty="0" smtClean="0">
                <a:latin typeface="Century Schoolbook" panose="02040604050505020304" pitchFamily="18" charset="0"/>
              </a:rPr>
              <a:t>Учитывает мнение ребенка.</a:t>
            </a:r>
            <a:endParaRPr lang="ru-RU" sz="1600" kern="1200" dirty="0">
              <a:latin typeface="Century Schoolbook" panose="020406040505050203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1084558" y="3933542"/>
            <a:ext cx="398084" cy="39808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Полилиния 17"/>
          <p:cNvSpPr/>
          <p:nvPr/>
        </p:nvSpPr>
        <p:spPr>
          <a:xfrm>
            <a:off x="1558218" y="4530669"/>
            <a:ext cx="2552237" cy="1592338"/>
          </a:xfrm>
          <a:custGeom>
            <a:avLst/>
            <a:gdLst>
              <a:gd name="connsiteX0" fmla="*/ 0 w 1404894"/>
              <a:gd name="connsiteY0" fmla="*/ 0 h 1592338"/>
              <a:gd name="connsiteX1" fmla="*/ 1404894 w 1404894"/>
              <a:gd name="connsiteY1" fmla="*/ 0 h 1592338"/>
              <a:gd name="connsiteX2" fmla="*/ 1404894 w 1404894"/>
              <a:gd name="connsiteY2" fmla="*/ 1592338 h 1592338"/>
              <a:gd name="connsiteX3" fmla="*/ 0 w 1404894"/>
              <a:gd name="connsiteY3" fmla="*/ 1592338 h 1592338"/>
              <a:gd name="connsiteX4" fmla="*/ 0 w 1404894"/>
              <a:gd name="connsiteY4" fmla="*/ 0 h 159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4894" h="1592338">
                <a:moveTo>
                  <a:pt x="0" y="0"/>
                </a:moveTo>
                <a:lnTo>
                  <a:pt x="1404894" y="0"/>
                </a:lnTo>
                <a:lnTo>
                  <a:pt x="1404894" y="1592338"/>
                </a:lnTo>
                <a:lnTo>
                  <a:pt x="0" y="15923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92456" numCol="1" spcCol="1270" anchor="t" anchorCtr="0">
            <a:noAutofit/>
          </a:bodyPr>
          <a:lstStyle/>
          <a:p>
            <a:pPr lvl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kern="1200" dirty="0" smtClean="0">
                <a:latin typeface="Century Schoolbook" panose="02040604050505020304" pitchFamily="18" charset="0"/>
              </a:rPr>
              <a:t>Предоставляет информацию о ребенке.</a:t>
            </a:r>
            <a:endParaRPr lang="ru-RU" sz="1600" kern="1200" dirty="0">
              <a:latin typeface="Century Schoolbook" panose="02040604050505020304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2559697" y="3933542"/>
            <a:ext cx="398084" cy="39808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Полилиния 19"/>
          <p:cNvSpPr/>
          <p:nvPr/>
        </p:nvSpPr>
        <p:spPr>
          <a:xfrm>
            <a:off x="3033359" y="2142162"/>
            <a:ext cx="2401040" cy="1592338"/>
          </a:xfrm>
          <a:custGeom>
            <a:avLst/>
            <a:gdLst>
              <a:gd name="connsiteX0" fmla="*/ 0 w 1404894"/>
              <a:gd name="connsiteY0" fmla="*/ 0 h 1592338"/>
              <a:gd name="connsiteX1" fmla="*/ 1404894 w 1404894"/>
              <a:gd name="connsiteY1" fmla="*/ 0 h 1592338"/>
              <a:gd name="connsiteX2" fmla="*/ 1404894 w 1404894"/>
              <a:gd name="connsiteY2" fmla="*/ 1592338 h 1592338"/>
              <a:gd name="connsiteX3" fmla="*/ 0 w 1404894"/>
              <a:gd name="connsiteY3" fmla="*/ 1592338 h 1592338"/>
              <a:gd name="connsiteX4" fmla="*/ 0 w 1404894"/>
              <a:gd name="connsiteY4" fmla="*/ 0 h 159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4894" h="1592338">
                <a:moveTo>
                  <a:pt x="0" y="0"/>
                </a:moveTo>
                <a:lnTo>
                  <a:pt x="1404894" y="0"/>
                </a:lnTo>
                <a:lnTo>
                  <a:pt x="1404894" y="1592338"/>
                </a:lnTo>
                <a:lnTo>
                  <a:pt x="0" y="15923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92456" numCol="1" spcCol="1270" anchor="b" anchorCtr="0">
            <a:noAutofit/>
          </a:bodyPr>
          <a:lstStyle/>
          <a:p>
            <a:pPr lvl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kern="1200" smtClean="0">
                <a:latin typeface="Century Schoolbook" panose="02040604050505020304" pitchFamily="18" charset="0"/>
              </a:rPr>
              <a:t>Обеспечивает общение.</a:t>
            </a:r>
            <a:endParaRPr lang="ru-RU" sz="1600" kern="1200">
              <a:latin typeface="Century Schoolbook" panose="02040604050505020304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034837" y="3933542"/>
            <a:ext cx="398084" cy="39808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Полилиния 21"/>
          <p:cNvSpPr/>
          <p:nvPr/>
        </p:nvSpPr>
        <p:spPr>
          <a:xfrm>
            <a:off x="4508498" y="4530669"/>
            <a:ext cx="2401040" cy="1592338"/>
          </a:xfrm>
          <a:custGeom>
            <a:avLst/>
            <a:gdLst>
              <a:gd name="connsiteX0" fmla="*/ 0 w 1404894"/>
              <a:gd name="connsiteY0" fmla="*/ 0 h 1592338"/>
              <a:gd name="connsiteX1" fmla="*/ 1404894 w 1404894"/>
              <a:gd name="connsiteY1" fmla="*/ 0 h 1592338"/>
              <a:gd name="connsiteX2" fmla="*/ 1404894 w 1404894"/>
              <a:gd name="connsiteY2" fmla="*/ 1592338 h 1592338"/>
              <a:gd name="connsiteX3" fmla="*/ 0 w 1404894"/>
              <a:gd name="connsiteY3" fmla="*/ 1592338 h 1592338"/>
              <a:gd name="connsiteX4" fmla="*/ 0 w 1404894"/>
              <a:gd name="connsiteY4" fmla="*/ 0 h 159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4894" h="1592338">
                <a:moveTo>
                  <a:pt x="0" y="0"/>
                </a:moveTo>
                <a:lnTo>
                  <a:pt x="1404894" y="0"/>
                </a:lnTo>
                <a:lnTo>
                  <a:pt x="1404894" y="1592338"/>
                </a:lnTo>
                <a:lnTo>
                  <a:pt x="0" y="15923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92456" numCol="1" spcCol="1270" anchor="t" anchorCtr="0">
            <a:noAutofit/>
          </a:bodyPr>
          <a:lstStyle/>
          <a:p>
            <a:pPr lvl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kern="1200" smtClean="0">
                <a:latin typeface="Century Schoolbook" panose="02040604050505020304" pitchFamily="18" charset="0"/>
              </a:rPr>
              <a:t>Согласует сроки передачи.</a:t>
            </a:r>
            <a:endParaRPr lang="ru-RU" sz="1600" kern="1200">
              <a:latin typeface="Century Schoolbook" panose="020406040505050203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5509976" y="3933542"/>
            <a:ext cx="398084" cy="39808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Полилиния 23"/>
          <p:cNvSpPr/>
          <p:nvPr/>
        </p:nvSpPr>
        <p:spPr>
          <a:xfrm>
            <a:off x="5806440" y="2142162"/>
            <a:ext cx="2755434" cy="1592338"/>
          </a:xfrm>
          <a:custGeom>
            <a:avLst/>
            <a:gdLst>
              <a:gd name="connsiteX0" fmla="*/ 0 w 1404894"/>
              <a:gd name="connsiteY0" fmla="*/ 0 h 1592338"/>
              <a:gd name="connsiteX1" fmla="*/ 1404894 w 1404894"/>
              <a:gd name="connsiteY1" fmla="*/ 0 h 1592338"/>
              <a:gd name="connsiteX2" fmla="*/ 1404894 w 1404894"/>
              <a:gd name="connsiteY2" fmla="*/ 1592338 h 1592338"/>
              <a:gd name="connsiteX3" fmla="*/ 0 w 1404894"/>
              <a:gd name="connsiteY3" fmla="*/ 1592338 h 1592338"/>
              <a:gd name="connsiteX4" fmla="*/ 0 w 1404894"/>
              <a:gd name="connsiteY4" fmla="*/ 0 h 159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4894" h="1592338">
                <a:moveTo>
                  <a:pt x="0" y="0"/>
                </a:moveTo>
                <a:lnTo>
                  <a:pt x="1404894" y="0"/>
                </a:lnTo>
                <a:lnTo>
                  <a:pt x="1404894" y="1592338"/>
                </a:lnTo>
                <a:lnTo>
                  <a:pt x="0" y="15923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92456" numCol="1" spcCol="1270" anchor="b" anchorCtr="0">
            <a:noAutofit/>
          </a:bodyPr>
          <a:lstStyle/>
          <a:p>
            <a:pPr lvl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kern="1200" dirty="0" smtClean="0">
                <a:latin typeface="Century Schoolbook" panose="02040604050505020304" pitchFamily="18" charset="0"/>
              </a:rPr>
              <a:t>Вносит данные в РБД по результатам подбора.</a:t>
            </a:r>
            <a:endParaRPr lang="ru-RU" sz="1600" kern="1200" dirty="0">
              <a:latin typeface="Century Schoolbook" panose="02040604050505020304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6985115" y="3933542"/>
            <a:ext cx="398084" cy="39808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Полилиния 25"/>
          <p:cNvSpPr/>
          <p:nvPr/>
        </p:nvSpPr>
        <p:spPr>
          <a:xfrm>
            <a:off x="7307580" y="4530669"/>
            <a:ext cx="2703434" cy="1592338"/>
          </a:xfrm>
          <a:custGeom>
            <a:avLst/>
            <a:gdLst>
              <a:gd name="connsiteX0" fmla="*/ 0 w 1404894"/>
              <a:gd name="connsiteY0" fmla="*/ 0 h 1592338"/>
              <a:gd name="connsiteX1" fmla="*/ 1404894 w 1404894"/>
              <a:gd name="connsiteY1" fmla="*/ 0 h 1592338"/>
              <a:gd name="connsiteX2" fmla="*/ 1404894 w 1404894"/>
              <a:gd name="connsiteY2" fmla="*/ 1592338 h 1592338"/>
              <a:gd name="connsiteX3" fmla="*/ 0 w 1404894"/>
              <a:gd name="connsiteY3" fmla="*/ 1592338 h 1592338"/>
              <a:gd name="connsiteX4" fmla="*/ 0 w 1404894"/>
              <a:gd name="connsiteY4" fmla="*/ 0 h 159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4894" h="1592338">
                <a:moveTo>
                  <a:pt x="0" y="0"/>
                </a:moveTo>
                <a:lnTo>
                  <a:pt x="1404894" y="0"/>
                </a:lnTo>
                <a:lnTo>
                  <a:pt x="1404894" y="1592338"/>
                </a:lnTo>
                <a:lnTo>
                  <a:pt x="0" y="15923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92456" numCol="1" spcCol="1270" anchor="t" anchorCtr="0">
            <a:noAutofit/>
          </a:bodyPr>
          <a:lstStyle/>
          <a:p>
            <a:pPr lvl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kern="1200" dirty="0" smtClean="0">
                <a:latin typeface="Century Schoolbook" panose="02040604050505020304" pitchFamily="18" charset="0"/>
              </a:rPr>
              <a:t>Передает ребенка по приказу после договора.</a:t>
            </a:r>
            <a:endParaRPr lang="ru-RU" sz="1600" kern="1200" dirty="0">
              <a:latin typeface="Century Schoolbook" panose="02040604050505020304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8460255" y="3933542"/>
            <a:ext cx="398084" cy="39808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Полилиния 27"/>
          <p:cNvSpPr/>
          <p:nvPr/>
        </p:nvSpPr>
        <p:spPr>
          <a:xfrm>
            <a:off x="8933916" y="2142162"/>
            <a:ext cx="2401040" cy="1592338"/>
          </a:xfrm>
          <a:custGeom>
            <a:avLst/>
            <a:gdLst>
              <a:gd name="connsiteX0" fmla="*/ 0 w 1404894"/>
              <a:gd name="connsiteY0" fmla="*/ 0 h 1592338"/>
              <a:gd name="connsiteX1" fmla="*/ 1404894 w 1404894"/>
              <a:gd name="connsiteY1" fmla="*/ 0 h 1592338"/>
              <a:gd name="connsiteX2" fmla="*/ 1404894 w 1404894"/>
              <a:gd name="connsiteY2" fmla="*/ 1592338 h 1592338"/>
              <a:gd name="connsiteX3" fmla="*/ 0 w 1404894"/>
              <a:gd name="connsiteY3" fmla="*/ 1592338 h 1592338"/>
              <a:gd name="connsiteX4" fmla="*/ 0 w 1404894"/>
              <a:gd name="connsiteY4" fmla="*/ 0 h 159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4894" h="1592338">
                <a:moveTo>
                  <a:pt x="0" y="0"/>
                </a:moveTo>
                <a:lnTo>
                  <a:pt x="1404894" y="0"/>
                </a:lnTo>
                <a:lnTo>
                  <a:pt x="1404894" y="1592338"/>
                </a:lnTo>
                <a:lnTo>
                  <a:pt x="0" y="15923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92456" numCol="1" spcCol="1270" anchor="b" anchorCtr="0">
            <a:noAutofit/>
          </a:bodyPr>
          <a:lstStyle/>
          <a:p>
            <a:pPr lvl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kern="1200" smtClean="0">
                <a:latin typeface="Century Schoolbook" panose="02040604050505020304" pitchFamily="18" charset="0"/>
              </a:rPr>
              <a:t>Ведет учет переданных детей.</a:t>
            </a:r>
            <a:endParaRPr lang="ru-RU" sz="1600" kern="1200">
              <a:latin typeface="Century Schoolbook" panose="02040604050505020304" pitchFamily="18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9935394" y="3933542"/>
            <a:ext cx="398084" cy="39808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370" y="1868418"/>
            <a:ext cx="525330" cy="52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65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505375" y="2808825"/>
            <a:ext cx="11686624" cy="1150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05374" y="4131792"/>
            <a:ext cx="11686624" cy="1150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-343"/>
            <a:ext cx="12191999" cy="152743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" y="6705257"/>
            <a:ext cx="12191999" cy="15274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05377" y="517177"/>
            <a:ext cx="11181266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2E6CA4"/>
                </a:solidFill>
                <a:latin typeface="Century Schoolbook" panose="02040604050505020304" pitchFamily="18" charset="0"/>
              </a:rPr>
              <a:t>ДОГОВОР И СОПРОВОЖДЕНИЕ РЕБЕНКА В ГОСТЕВОЙ СЕМЬЕ</a:t>
            </a:r>
            <a:endParaRPr lang="ru-RU" sz="2400" b="1" dirty="0">
              <a:solidFill>
                <a:srgbClr val="2E6CA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86384" y="1261751"/>
            <a:ext cx="72309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Century Schoolbook" panose="02040604050505020304" pitchFamily="18" charset="0"/>
              </a:rPr>
              <a:t>Договор (по ст. 137-1 Кодекса) заключается органом по месту проживания ребенка — на каждого ребенка </a:t>
            </a:r>
            <a:r>
              <a:rPr lang="ru-RU" sz="1600" dirty="0" smtClean="0">
                <a:latin typeface="Century Schoolbook" panose="02040604050505020304" pitchFamily="18" charset="0"/>
              </a:rPr>
              <a:t>отдельно.</a:t>
            </a:r>
          </a:p>
          <a:p>
            <a:endParaRPr lang="ru-RU" sz="1600" dirty="0" smtClean="0">
              <a:latin typeface="Century Schoolbook" panose="02040604050505020304" pitchFamily="18" charset="0"/>
            </a:endParaRPr>
          </a:p>
          <a:p>
            <a:r>
              <a:rPr lang="ru-RU" sz="1600" dirty="0" smtClean="0">
                <a:latin typeface="Century Schoolbook" panose="02040604050505020304" pitchFamily="18" charset="0"/>
              </a:rPr>
              <a:t>Организация </a:t>
            </a:r>
            <a:r>
              <a:rPr lang="ru-RU" sz="1600" dirty="0">
                <a:latin typeface="Century Schoolbook" panose="02040604050505020304" pitchFamily="18" charset="0"/>
              </a:rPr>
              <a:t>издает отдельный приказ по каждому случаю передачи.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2057" y="2845269"/>
            <a:ext cx="62713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2E6CA4"/>
                </a:solidFill>
                <a:latin typeface="Century Schoolbook" panose="02040604050505020304" pitchFamily="18" charset="0"/>
              </a:rPr>
              <a:t>Организация предоставляет</a:t>
            </a:r>
            <a:r>
              <a:rPr lang="ru-RU" sz="1600" b="1" dirty="0" smtClean="0">
                <a:solidFill>
                  <a:srgbClr val="2E6CA4"/>
                </a:solidFill>
                <a:latin typeface="Century Schoolbook" panose="02040604050505020304" pitchFamily="18" charset="0"/>
              </a:rPr>
              <a:t>:</a:t>
            </a:r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Century Schoolbook" panose="02040604050505020304" pitchFamily="18" charset="0"/>
              </a:rPr>
              <a:t>Заверенную </a:t>
            </a:r>
            <a:r>
              <a:rPr lang="ru-RU" sz="1600" dirty="0">
                <a:latin typeface="Century Schoolbook" panose="02040604050505020304" pitchFamily="18" charset="0"/>
              </a:rPr>
              <a:t>копию удостоверения личности ребенка</a:t>
            </a:r>
            <a:r>
              <a:rPr lang="ru-RU" sz="1600" dirty="0" smtClean="0">
                <a:latin typeface="Century Schoolbook" panose="02040604050505020304" pitchFamily="18" charset="0"/>
              </a:rPr>
              <a:t>.</a:t>
            </a:r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Century Schoolbook" panose="02040604050505020304" pitchFamily="18" charset="0"/>
              </a:rPr>
              <a:t>Медицинские </a:t>
            </a:r>
            <a:r>
              <a:rPr lang="ru-RU" sz="1600" dirty="0">
                <a:latin typeface="Century Schoolbook" panose="02040604050505020304" pitchFamily="18" charset="0"/>
              </a:rPr>
              <a:t>документы, необходимые в гостевой семье</a:t>
            </a:r>
            <a:r>
              <a:rPr lang="ru-RU" sz="1600" dirty="0" smtClean="0">
                <a:latin typeface="Century Schoolbook" panose="02040604050505020304" pitchFamily="18" charset="0"/>
              </a:rPr>
              <a:t>.</a:t>
            </a:r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Century Schoolbook" panose="02040604050505020304" pitchFamily="18" charset="0"/>
              </a:rPr>
              <a:t>Помощь </a:t>
            </a:r>
            <a:r>
              <a:rPr lang="ru-RU" sz="1600" dirty="0">
                <a:latin typeface="Century Schoolbook" panose="02040604050505020304" pitchFamily="18" charset="0"/>
              </a:rPr>
              <a:t>в психолого-педагогическом сопровождении.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2056" y="4162804"/>
            <a:ext cx="94107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2E6CA4"/>
                </a:solidFill>
                <a:latin typeface="Century Schoolbook" panose="02040604050505020304" pitchFamily="18" charset="0"/>
              </a:rPr>
              <a:t>Досрочное расторжение </a:t>
            </a:r>
            <a:r>
              <a:rPr lang="ru-RU" sz="1600" b="1" dirty="0" smtClean="0">
                <a:solidFill>
                  <a:srgbClr val="2E6CA4"/>
                </a:solidFill>
                <a:latin typeface="Century Schoolbook" panose="02040604050505020304" pitchFamily="18" charset="0"/>
              </a:rPr>
              <a:t>договора:</a:t>
            </a:r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ru-RU" sz="1600" dirty="0">
                <a:latin typeface="Century Schoolbook" panose="02040604050505020304" pitchFamily="18" charset="0"/>
              </a:rPr>
              <a:t>По инициативе семьи (уважительные причины</a:t>
            </a:r>
            <a:r>
              <a:rPr lang="ru-RU" sz="1600" dirty="0" smtClean="0">
                <a:latin typeface="Century Schoolbook" panose="02040604050505020304" pitchFamily="18" charset="0"/>
              </a:rPr>
              <a:t>).</a:t>
            </a:r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Century Schoolbook" panose="02040604050505020304" pitchFamily="18" charset="0"/>
              </a:rPr>
              <a:t>По </a:t>
            </a:r>
            <a:r>
              <a:rPr lang="ru-RU" sz="1600" dirty="0">
                <a:latin typeface="Century Schoolbook" panose="02040604050505020304" pitchFamily="18" charset="0"/>
              </a:rPr>
              <a:t>инициативе органа/организации (неблагоприятные условия</a:t>
            </a:r>
            <a:r>
              <a:rPr lang="ru-RU" sz="1600" dirty="0" smtClean="0">
                <a:latin typeface="Century Schoolbook" panose="02040604050505020304" pitchFamily="18" charset="0"/>
              </a:rPr>
              <a:t>).</a:t>
            </a:r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Century Schoolbook" panose="02040604050505020304" pitchFamily="18" charset="0"/>
              </a:rPr>
              <a:t>При </a:t>
            </a:r>
            <a:r>
              <a:rPr lang="ru-RU" sz="1600" dirty="0">
                <a:latin typeface="Century Schoolbook" panose="02040604050505020304" pitchFamily="18" charset="0"/>
              </a:rPr>
              <a:t>передаче ребенка под опеку, в приемную семью, патронат или усыновление.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70072" y="5599390"/>
            <a:ext cx="868456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Century Schoolbook" panose="02040604050505020304" pitchFamily="18" charset="0"/>
              </a:rPr>
              <a:t>Угроза жизни/здоровью </a:t>
            </a:r>
            <a:r>
              <a:rPr lang="ru-RU" sz="1600" dirty="0">
                <a:latin typeface="Century Schoolbook" panose="02040604050505020304" pitchFamily="18" charset="0"/>
              </a:rPr>
              <a:t>— срочное изъятие ребенка органом опеки</a:t>
            </a:r>
            <a:r>
              <a:rPr lang="ru-RU" sz="1600" dirty="0" smtClean="0">
                <a:latin typeface="Century Schoolbook" panose="02040604050505020304" pitchFamily="18" charset="0"/>
              </a:rPr>
              <a:t>.</a:t>
            </a:r>
          </a:p>
          <a:p>
            <a:r>
              <a:rPr lang="ru-RU" sz="1600" b="1" dirty="0" smtClean="0">
                <a:latin typeface="Century Schoolbook" panose="02040604050505020304" pitchFamily="18" charset="0"/>
              </a:rPr>
              <a:t>Передача </a:t>
            </a:r>
            <a:r>
              <a:rPr lang="ru-RU" sz="1600" b="1" dirty="0">
                <a:latin typeface="Century Schoolbook" panose="02040604050505020304" pitchFamily="18" charset="0"/>
              </a:rPr>
              <a:t>в гостевую семью </a:t>
            </a:r>
            <a:r>
              <a:rPr lang="ru-RU" sz="1600" dirty="0">
                <a:latin typeface="Century Schoolbook" panose="02040604050505020304" pitchFamily="18" charset="0"/>
              </a:rPr>
              <a:t>не отменяет обязанностей законных представителей</a:t>
            </a:r>
            <a:r>
              <a:rPr lang="ru-RU" sz="1600" dirty="0" smtClean="0">
                <a:latin typeface="Century Schoolbook" panose="02040604050505020304" pitchFamily="18" charset="0"/>
              </a:rPr>
              <a:t>.</a:t>
            </a:r>
          </a:p>
          <a:p>
            <a:r>
              <a:rPr lang="ru-RU" sz="1600" b="1" dirty="0" smtClean="0">
                <a:latin typeface="Century Schoolbook" panose="02040604050505020304" pitchFamily="18" charset="0"/>
              </a:rPr>
              <a:t>Контроль </a:t>
            </a:r>
            <a:r>
              <a:rPr lang="ru-RU" sz="1600" b="1" dirty="0">
                <a:latin typeface="Century Schoolbook" panose="02040604050505020304" pitchFamily="18" charset="0"/>
              </a:rPr>
              <a:t>за ребенком </a:t>
            </a:r>
            <a:r>
              <a:rPr lang="ru-RU" sz="1600" dirty="0">
                <a:latin typeface="Century Schoolbook" panose="02040604050505020304" pitchFamily="18" charset="0"/>
              </a:rPr>
              <a:t>— орган по месту жительства гостевой семьи.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05376" y="1314954"/>
            <a:ext cx="429503" cy="4295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05376" y="1937020"/>
            <a:ext cx="429503" cy="4295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2590800"/>
            <a:ext cx="12192000" cy="0"/>
          </a:xfrm>
          <a:prstGeom prst="line">
            <a:avLst/>
          </a:prstGeom>
          <a:ln w="1905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651224" y="5533731"/>
            <a:ext cx="8889551" cy="954986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086" y="1350998"/>
            <a:ext cx="352082" cy="35208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897" y="5624384"/>
            <a:ext cx="773680" cy="77368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086" y="1971047"/>
            <a:ext cx="352082" cy="352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75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653</Words>
  <Application>Microsoft Office PowerPoint</Application>
  <PresentationFormat>Широкоэкранный</PresentationFormat>
  <Paragraphs>89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Century Schoolbook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 Windows</cp:lastModifiedBy>
  <cp:revision>73</cp:revision>
  <dcterms:created xsi:type="dcterms:W3CDTF">2025-04-14T17:11:09Z</dcterms:created>
  <dcterms:modified xsi:type="dcterms:W3CDTF">2025-05-23T13:10:45Z</dcterms:modified>
</cp:coreProperties>
</file>