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5" r:id="rId1"/>
  </p:sldMasterIdLst>
  <p:notesMasterIdLst>
    <p:notesMasterId r:id="rId13"/>
  </p:notesMasterIdLst>
  <p:sldIdLst>
    <p:sldId id="3261" r:id="rId2"/>
    <p:sldId id="3279" r:id="rId3"/>
    <p:sldId id="3281" r:id="rId4"/>
    <p:sldId id="3290" r:id="rId5"/>
    <p:sldId id="3291" r:id="rId6"/>
    <p:sldId id="3282" r:id="rId7"/>
    <p:sldId id="3283" r:id="rId8"/>
    <p:sldId id="3295" r:id="rId9"/>
    <p:sldId id="3296" r:id="rId10"/>
    <p:sldId id="3294" r:id="rId11"/>
    <p:sldId id="3293" r:id="rId12"/>
  </p:sldIdLst>
  <p:sldSz cx="12192000" cy="6858000"/>
  <p:notesSz cx="6797675" cy="992822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5BDEDE8-EC27-41D0-BCBC-CD9974C950BE}">
          <p14:sldIdLst>
            <p14:sldId id="3261"/>
            <p14:sldId id="3279"/>
            <p14:sldId id="3281"/>
            <p14:sldId id="3290"/>
            <p14:sldId id="3291"/>
            <p14:sldId id="3282"/>
            <p14:sldId id="3283"/>
            <p14:sldId id="3295"/>
            <p14:sldId id="3296"/>
            <p14:sldId id="3294"/>
            <p14:sldId id="329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2" roundtripDataSignature="AMtx7mj9i4xhnBY8ddIYHAcc+OHaPcoWA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91B2"/>
    <a:srgbClr val="FBCC34"/>
    <a:srgbClr val="136076"/>
    <a:srgbClr val="63B3C6"/>
    <a:srgbClr val="82C56B"/>
    <a:srgbClr val="F8A471"/>
    <a:srgbClr val="E6E6E6"/>
    <a:srgbClr val="84BBE5"/>
    <a:srgbClr val="F1F7FC"/>
    <a:srgbClr val="2038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69" autoAdjust="0"/>
    <p:restoredTop sz="96281" autoAdjust="0"/>
  </p:normalViewPr>
  <p:slideViewPr>
    <p:cSldViewPr snapToObjects="1">
      <p:cViewPr varScale="1">
        <p:scale>
          <a:sx n="111" d="100"/>
          <a:sy n="111" d="100"/>
        </p:scale>
        <p:origin x="102" y="162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77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94" tIns="45697" rIns="91394" bIns="45697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31" y="0"/>
            <a:ext cx="2945659" cy="4977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94" tIns="45697" rIns="91394" bIns="45697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7" y="4777850"/>
            <a:ext cx="5438140" cy="3909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94" tIns="45697" rIns="91394" bIns="45697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0466"/>
            <a:ext cx="2945659" cy="4977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94" tIns="45697" rIns="91394" bIns="45697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31" y="9430466"/>
            <a:ext cx="2945659" cy="4977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94" tIns="45697" rIns="91394" bIns="45697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8806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Два объекта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" name="Google Shape;12;p12"/>
          <p:cNvSpPr txBox="1">
            <a:spLocks noGrp="1" noChangeArrowheads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Google Shape;13;p12"/>
          <p:cNvSpPr txBox="1"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Google Shape;14;p12"/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7D64C-6BDC-4A48-8E8D-5AAC2A45BB1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99284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Сравнение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8" name="Google Shape;38;p1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1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0" name="Google Shape;40;p1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" name="Google Shape;12;p12"/>
          <p:cNvSpPr txBox="1">
            <a:spLocks noGrp="1" noChangeArrowheads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Google Shape;13;p12"/>
          <p:cNvSpPr txBox="1"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Google Shape;14;p12"/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8C495B-C824-4CE8-AA67-9FD54D55163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43277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Объект с подписью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2" name="Google Shape;52;p2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" name="Google Shape;12;p12"/>
          <p:cNvSpPr txBox="1">
            <a:spLocks noGrp="1" noChangeArrowheads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Google Shape;13;p12"/>
          <p:cNvSpPr txBox="1"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Google Shape;14;p12"/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3F0DA-D2E3-4B16-84AE-B3512B06C88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19221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Рисунок с подписью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59" name="Google Shape;59;p2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" name="Google Shape;12;p12"/>
          <p:cNvSpPr txBox="1">
            <a:spLocks noGrp="1" noChangeArrowheads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Google Shape;13;p12"/>
          <p:cNvSpPr txBox="1"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Google Shape;14;p12"/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D4857E-8E41-4667-B864-3EA296694E3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14251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Заголовок и вертикальный текст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" name="Google Shape;12;p12"/>
          <p:cNvSpPr txBox="1">
            <a:spLocks noGrp="1" noChangeArrowheads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Google Shape;13;p12"/>
          <p:cNvSpPr txBox="1"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Google Shape;14;p12"/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7783F-1738-463C-B70A-9EA3568A7F4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07119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Вертикальный заголовок и текст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" name="Google Shape;12;p12"/>
          <p:cNvSpPr txBox="1">
            <a:spLocks noGrp="1" noChangeArrowheads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Google Shape;13;p12"/>
          <p:cNvSpPr txBox="1"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Google Shape;14;p12"/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4FF02-02C4-4CA4-8CEB-A813DB6A3FC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96568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32560-3463-4DE2-A729-FAC07A3FF82C}" type="datetimeFigureOut">
              <a:rPr lang="ru-RU" smtClean="0"/>
              <a:pPr/>
              <a:t>23.05.2025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6DBDC-187D-446D-951D-4DA83DD053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314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Google Shape;10;p1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ru-RU" altLang="ru-RU">
              <a:sym typeface="Arial" panose="020B0604020202020204" pitchFamily="34" charset="0"/>
            </a:endParaRPr>
          </a:p>
        </p:txBody>
      </p:sp>
      <p:sp>
        <p:nvSpPr>
          <p:cNvPr id="1027" name="Google Shape;11;p1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altLang="ru-RU">
              <a:sym typeface="Arial" panose="020B0604020202020204" pitchFamily="34" charset="0"/>
            </a:endParaRPr>
          </a:p>
        </p:txBody>
      </p:sp>
      <p:sp>
        <p:nvSpPr>
          <p:cNvPr id="1028" name="Google Shape;12;p12"/>
          <p:cNvSpPr txBox="1">
            <a:spLocks noGrp="1" noChangeArrowheads="1"/>
          </p:cNvSpPr>
          <p:nvPr>
            <p:ph type="dt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200">
                <a:solidFill>
                  <a:srgbClr val="888888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 kern="1200"/>
          </a:p>
        </p:txBody>
      </p:sp>
      <p:sp>
        <p:nvSpPr>
          <p:cNvPr id="1029" name="Google Shape;13;p12"/>
          <p:cNvSpPr txBox="1">
            <a:spLocks noGrp="1" noChangeArrowheads="1"/>
          </p:cNvSpPr>
          <p:nvPr>
            <p:ph type="ft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200">
                <a:solidFill>
                  <a:srgbClr val="888888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 kern="1200"/>
          </a:p>
        </p:txBody>
      </p:sp>
      <p:sp>
        <p:nvSpPr>
          <p:cNvPr id="1030" name="Google Shape;14;p12"/>
          <p:cNvSpPr txBox="1">
            <a:spLocks noGrp="1" noChangeArrowheads="1"/>
          </p:cNvSpPr>
          <p:nvPr>
            <p:ph type="sldNum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ts val="1200"/>
              <a:buFont typeface="Arial" panose="020B0604020202020204" pitchFamily="34" charset="0"/>
              <a:buNone/>
              <a:defRPr sz="1200">
                <a:solidFill>
                  <a:srgbClr val="888888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2D4813-9953-41CD-AC61-FB2BF2141A63}" type="slidenum">
              <a:rPr lang="ru-RU" altLang="ru-RU" kern="120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 kern="1200"/>
          </a:p>
        </p:txBody>
      </p:sp>
    </p:spTree>
    <p:extLst>
      <p:ext uri="{BB962C8B-B14F-4D97-AF65-F5344CB8AC3E}">
        <p14:creationId xmlns:p14="http://schemas.microsoft.com/office/powerpoint/2010/main" val="317714841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9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adilet.zan.kz/kaz/docs/K2300000224#z1858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adilet.zan.kz/kaz/docs/K2300000224#z1852" TargetMode="External"/><Relationship Id="rId12" Type="http://schemas.openxmlformats.org/officeDocument/2006/relationships/hyperlink" Target="https://adilet.zan.kz/rus/docs/K2300000224#z1855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adilet.zan.kz/kaz/docs/K2300000224#z1851" TargetMode="External"/><Relationship Id="rId11" Type="http://schemas.openxmlformats.org/officeDocument/2006/relationships/hyperlink" Target="https://adilet.zan.kz/rus/docs/K2300000224#z1849" TargetMode="External"/><Relationship Id="rId5" Type="http://schemas.openxmlformats.org/officeDocument/2006/relationships/hyperlink" Target="https://adilet.zan.kz/kaz/docs/K2300000224#z1850" TargetMode="External"/><Relationship Id="rId10" Type="http://schemas.openxmlformats.org/officeDocument/2006/relationships/hyperlink" Target="https://adilet.zan.kz/rus/docs/K2300000224#z1848" TargetMode="External"/><Relationship Id="rId4" Type="http://schemas.openxmlformats.org/officeDocument/2006/relationships/image" Target="../media/image3.png"/><Relationship Id="rId9" Type="http://schemas.openxmlformats.org/officeDocument/2006/relationships/hyperlink" Target="https://adilet.zan.kz/rus/docs/K2300000224#z1847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adilet.zan.kz/rus/docs/K1100000518#z772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5950223"/>
            <a:ext cx="12192000" cy="631884"/>
          </a:xfrm>
          <a:prstGeom prst="rect">
            <a:avLst/>
          </a:prstGeom>
          <a:solidFill>
            <a:srgbClr val="1A91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alphaModFix amt="10000"/>
          </a:blip>
          <a:srcRect l="671" t="5267" b="4651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Шестиугольник 7"/>
          <p:cNvSpPr/>
          <p:nvPr/>
        </p:nvSpPr>
        <p:spPr>
          <a:xfrm>
            <a:off x="1435963" y="2060810"/>
            <a:ext cx="9320072" cy="2862322"/>
          </a:xfrm>
          <a:prstGeom prst="hexagon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E2D933E-B7B5-7B5C-AF8C-0E6D183BD754}"/>
              </a:ext>
            </a:extLst>
          </p:cNvPr>
          <p:cNvSpPr txBox="1"/>
          <p:nvPr/>
        </p:nvSpPr>
        <p:spPr>
          <a:xfrm>
            <a:off x="2064991" y="2132820"/>
            <a:ext cx="8062018" cy="269304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ru-RU" sz="3600" b="1" dirty="0">
                <a:solidFill>
                  <a:srgbClr val="136076"/>
                </a:solidFill>
                <a:latin typeface="+mj-lt"/>
                <a:ea typeface="Cambria Math" panose="02040503050406030204" pitchFamily="18" charset="0"/>
              </a:rPr>
              <a:t>БАЛАНЫ ҚАБЫЛДАЙТЫН </a:t>
            </a:r>
            <a:endParaRPr lang="en-US" sz="3600" b="1" dirty="0">
              <a:solidFill>
                <a:srgbClr val="136076"/>
              </a:solidFill>
              <a:latin typeface="+mj-lt"/>
              <a:ea typeface="Cambria Math" panose="02040503050406030204" pitchFamily="18" charset="0"/>
            </a:endParaRPr>
          </a:p>
          <a:p>
            <a:pPr algn="ctr"/>
            <a:r>
              <a:rPr lang="ru-RU" sz="3600" b="1" dirty="0">
                <a:solidFill>
                  <a:srgbClr val="136076"/>
                </a:solidFill>
                <a:latin typeface="+mj-lt"/>
                <a:ea typeface="Cambria Math" panose="02040503050406030204" pitchFamily="18" charset="0"/>
              </a:rPr>
              <a:t>КӘСІБИ ОТБАСЫ</a:t>
            </a:r>
            <a:endParaRPr lang="en-US" sz="3600" b="1" dirty="0">
              <a:solidFill>
                <a:srgbClr val="136076"/>
              </a:solidFill>
              <a:latin typeface="+mj-lt"/>
              <a:ea typeface="Cambria Math" panose="02040503050406030204" pitchFamily="18" charset="0"/>
            </a:endParaRPr>
          </a:p>
          <a:p>
            <a:pPr algn="ctr"/>
            <a:endParaRPr lang="ru-RU" sz="2000" b="1" dirty="0">
              <a:solidFill>
                <a:srgbClr val="136076"/>
              </a:solidFill>
              <a:latin typeface="+mj-lt"/>
              <a:ea typeface="Cambria Math" panose="02040503050406030204" pitchFamily="18" charset="0"/>
            </a:endParaRPr>
          </a:p>
          <a:p>
            <a:pPr algn="ctr"/>
            <a:r>
              <a:rPr lang="ru-RU" sz="3600" b="1" dirty="0">
                <a:solidFill>
                  <a:srgbClr val="136076"/>
                </a:solidFill>
                <a:latin typeface="+mj-lt"/>
                <a:ea typeface="Cambria Math" panose="02040503050406030204" pitchFamily="18" charset="0"/>
              </a:rPr>
              <a:t>ПРИЕМНАЯ ПРОФЕССИОНАЛЬНАЯ СЕМЬЯ</a:t>
            </a:r>
            <a:endParaRPr lang="ru-RU" sz="2000" b="1" dirty="0">
              <a:solidFill>
                <a:srgbClr val="136076"/>
              </a:solidFill>
              <a:latin typeface="+mj-lt"/>
              <a:ea typeface="Cambria Math" panose="020405030504060302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38627FC5-5CD4-1F84-8BB7-90C4D82BA646}"/>
              </a:ext>
            </a:extLst>
          </p:cNvPr>
          <p:cNvSpPr/>
          <p:nvPr/>
        </p:nvSpPr>
        <p:spPr>
          <a:xfrm>
            <a:off x="5066285" y="5992436"/>
            <a:ext cx="2059429" cy="54745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30000"/>
              </a:lnSpc>
            </a:pPr>
            <a:r>
              <a:rPr lang="ru-RU" sz="1200" b="1" dirty="0">
                <a:solidFill>
                  <a:schemeClr val="bg1"/>
                </a:solidFill>
                <a:latin typeface="+mj-lt"/>
                <a:ea typeface="Cambria Math" panose="02040503050406030204" pitchFamily="18" charset="0"/>
                <a:cs typeface="Arial" panose="020B0604020202020204" pitchFamily="34" charset="0"/>
              </a:rPr>
              <a:t>АСТАНА</a:t>
            </a:r>
            <a:r>
              <a:rPr lang="en-US" sz="1200" b="1" dirty="0">
                <a:solidFill>
                  <a:schemeClr val="bg1"/>
                </a:solidFill>
                <a:latin typeface="+mj-lt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30000"/>
              </a:lnSpc>
            </a:pPr>
            <a:r>
              <a:rPr lang="ru-RU" sz="1200" b="1" dirty="0">
                <a:solidFill>
                  <a:schemeClr val="bg1"/>
                </a:solidFill>
                <a:latin typeface="+mj-lt"/>
                <a:ea typeface="Cambria Math" panose="02040503050406030204" pitchFamily="18" charset="0"/>
                <a:cs typeface="Arial" panose="020B0604020202020204" pitchFamily="34" charset="0"/>
              </a:rPr>
              <a:t>202</a:t>
            </a:r>
            <a:r>
              <a:rPr lang="en-US" sz="1200" b="1" dirty="0">
                <a:solidFill>
                  <a:schemeClr val="bg1"/>
                </a:solidFill>
                <a:latin typeface="+mj-lt"/>
                <a:ea typeface="Cambria Math" panose="02040503050406030204" pitchFamily="18" charset="0"/>
                <a:cs typeface="Arial" panose="020B0604020202020204" pitchFamily="34" charset="0"/>
              </a:rPr>
              <a:t>5</a:t>
            </a:r>
            <a:endParaRPr lang="ru-RU" sz="1400" b="1" dirty="0">
              <a:solidFill>
                <a:schemeClr val="bg1"/>
              </a:solidFill>
              <a:latin typeface="+mj-lt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1E6BAB2-D4A2-981A-60D0-BB85A69A284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689"/>
          <a:stretch/>
        </p:blipFill>
        <p:spPr>
          <a:xfrm>
            <a:off x="0" y="99975"/>
            <a:ext cx="1779574" cy="129795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55D53FC-C73A-2818-3918-27356AE282E3}"/>
              </a:ext>
            </a:extLst>
          </p:cNvPr>
          <p:cNvSpPr txBox="1"/>
          <p:nvPr/>
        </p:nvSpPr>
        <p:spPr>
          <a:xfrm>
            <a:off x="-266016" y="1411321"/>
            <a:ext cx="23116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>
                <a:solidFill>
                  <a:srgbClr val="1F2124"/>
                </a:solidFill>
                <a:latin typeface="+mj-lt"/>
              </a:rPr>
              <a:t>ОҚУ-АҒАРТУ </a:t>
            </a:r>
            <a:endParaRPr lang="en-US" sz="1000" b="1" dirty="0">
              <a:solidFill>
                <a:srgbClr val="1F2124"/>
              </a:solidFill>
              <a:latin typeface="+mj-lt"/>
            </a:endParaRPr>
          </a:p>
          <a:p>
            <a:pPr algn="ctr"/>
            <a:r>
              <a:rPr lang="ru-RU" sz="1000" b="1" dirty="0">
                <a:solidFill>
                  <a:srgbClr val="1F2124"/>
                </a:solidFill>
                <a:latin typeface="+mj-lt"/>
              </a:rPr>
              <a:t>МИНИСТРЛІГІ</a:t>
            </a:r>
            <a:endParaRPr lang="aa-ET" sz="1000" b="1" dirty="0">
              <a:solidFill>
                <a:srgbClr val="1F2124"/>
              </a:solidFill>
              <a:latin typeface="+mj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C42CDD0-141A-57E6-A7B5-D0509858000A}"/>
              </a:ext>
            </a:extLst>
          </p:cNvPr>
          <p:cNvSpPr txBox="1"/>
          <p:nvPr/>
        </p:nvSpPr>
        <p:spPr>
          <a:xfrm>
            <a:off x="1627673" y="1411321"/>
            <a:ext cx="15878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>
                <a:solidFill>
                  <a:srgbClr val="1F2124"/>
                </a:solidFill>
              </a:rPr>
              <a:t>БАЛАЛАРДЫҢ ҚҰҚЫҚТАРЫН ҚОРҒАУ КОМИТЕТІ</a:t>
            </a:r>
            <a:endParaRPr lang="aa-ET" sz="1000" b="1" dirty="0">
              <a:solidFill>
                <a:srgbClr val="1F2124"/>
              </a:solidFill>
            </a:endParaRP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B2D9C735-7F28-2549-E4EA-D7E0F8CD82D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0735" y="197635"/>
            <a:ext cx="1081685" cy="1080000"/>
          </a:xfrm>
          <a:prstGeom prst="rect">
            <a:avLst/>
          </a:prstGeom>
        </p:spPr>
      </p:pic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A1A53F1A-BBB2-C54B-0A1F-175721E7E986}"/>
              </a:ext>
            </a:extLst>
          </p:cNvPr>
          <p:cNvCxnSpPr>
            <a:cxnSpLocks/>
          </p:cNvCxnSpPr>
          <p:nvPr/>
        </p:nvCxnSpPr>
        <p:spPr>
          <a:xfrm>
            <a:off x="0" y="3465513"/>
            <a:ext cx="12192000" cy="0"/>
          </a:xfrm>
          <a:prstGeom prst="line">
            <a:avLst/>
          </a:prstGeom>
          <a:ln w="76200">
            <a:solidFill>
              <a:srgbClr val="FCD2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QR-код">
            <a:extLst>
              <a:ext uri="{FF2B5EF4-FFF2-40B4-BE49-F238E27FC236}">
                <a16:creationId xmlns:a16="http://schemas.microsoft.com/office/drawing/2014/main" id="{45E34896-03AD-72A2-0AA6-37DF2DBF66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2635" y="4292467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AutoShape 6" descr="QR-код">
            <a:extLst>
              <a:ext uri="{FF2B5EF4-FFF2-40B4-BE49-F238E27FC236}">
                <a16:creationId xmlns:a16="http://schemas.microsoft.com/office/drawing/2014/main" id="{666C4077-B871-B22C-A131-B6F6430237C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a-ET"/>
          </a:p>
        </p:txBody>
      </p:sp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011F84E4-2B35-2A8C-0CB8-4D1CF835377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9786" y="4287304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906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F41B90-AAA6-81D6-0795-2761736665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B7B53794-2BB3-BC3B-FAE6-999A49EA3CCB}"/>
              </a:ext>
            </a:extLst>
          </p:cNvPr>
          <p:cNvCxnSpPr/>
          <p:nvPr/>
        </p:nvCxnSpPr>
        <p:spPr>
          <a:xfrm>
            <a:off x="4788" y="6797821"/>
            <a:ext cx="12196788" cy="0"/>
          </a:xfrm>
          <a:prstGeom prst="line">
            <a:avLst/>
          </a:prstGeom>
          <a:ln w="28575">
            <a:solidFill>
              <a:srgbClr val="1A91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F2CF8F64-AE8B-FC2D-2485-EF4AD3119057}"/>
              </a:ext>
            </a:extLst>
          </p:cNvPr>
          <p:cNvGrpSpPr/>
          <p:nvPr/>
        </p:nvGrpSpPr>
        <p:grpSpPr>
          <a:xfrm>
            <a:off x="0" y="60178"/>
            <a:ext cx="12195811" cy="864001"/>
            <a:chOff x="0" y="146303"/>
            <a:chExt cx="12195811" cy="716503"/>
          </a:xfrm>
        </p:grpSpPr>
        <p:grpSp>
          <p:nvGrpSpPr>
            <p:cNvPr id="6" name="Группа 5">
              <a:extLst>
                <a:ext uri="{FF2B5EF4-FFF2-40B4-BE49-F238E27FC236}">
                  <a16:creationId xmlns:a16="http://schemas.microsoft.com/office/drawing/2014/main" id="{AE8D6E01-FBDC-2891-924F-F57CF4185F0E}"/>
                </a:ext>
              </a:extLst>
            </p:cNvPr>
            <p:cNvGrpSpPr/>
            <p:nvPr/>
          </p:nvGrpSpPr>
          <p:grpSpPr>
            <a:xfrm>
              <a:off x="0" y="146303"/>
              <a:ext cx="10771412" cy="712922"/>
              <a:chOff x="0" y="146303"/>
              <a:chExt cx="10771412" cy="712922"/>
            </a:xfrm>
          </p:grpSpPr>
          <p:sp>
            <p:nvSpPr>
              <p:cNvPr id="9" name="Блок-схема: данные 4">
                <a:extLst>
                  <a:ext uri="{FF2B5EF4-FFF2-40B4-BE49-F238E27FC236}">
                    <a16:creationId xmlns:a16="http://schemas.microsoft.com/office/drawing/2014/main" id="{00BC7116-91F3-3405-105D-B6F44D7A1722}"/>
                  </a:ext>
                </a:extLst>
              </p:cNvPr>
              <p:cNvSpPr/>
              <p:nvPr/>
            </p:nvSpPr>
            <p:spPr>
              <a:xfrm>
                <a:off x="5394740" y="149530"/>
                <a:ext cx="5376672" cy="709695"/>
              </a:xfrm>
              <a:prstGeom prst="flowChartInputOutput">
                <a:avLst/>
              </a:prstGeom>
              <a:solidFill>
                <a:srgbClr val="1A91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Блок-схема: процесс 17">
                <a:extLst>
                  <a:ext uri="{FF2B5EF4-FFF2-40B4-BE49-F238E27FC236}">
                    <a16:creationId xmlns:a16="http://schemas.microsoft.com/office/drawing/2014/main" id="{9A928F97-B170-E507-0940-57C354F4888F}"/>
                  </a:ext>
                </a:extLst>
              </p:cNvPr>
              <p:cNvSpPr/>
              <p:nvPr/>
            </p:nvSpPr>
            <p:spPr>
              <a:xfrm>
                <a:off x="0" y="146303"/>
                <a:ext cx="6518257" cy="712921"/>
              </a:xfrm>
              <a:prstGeom prst="flowChartProcess">
                <a:avLst/>
              </a:prstGeom>
              <a:solidFill>
                <a:srgbClr val="1A91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5CC5CB2F-55AE-3EE4-51A3-BE68B98C494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80951"/>
            <a:stretch/>
          </p:blipFill>
          <p:spPr>
            <a:xfrm>
              <a:off x="10143885" y="149512"/>
              <a:ext cx="2051926" cy="713294"/>
            </a:xfrm>
            <a:prstGeom prst="rect">
              <a:avLst/>
            </a:prstGeom>
          </p:spPr>
        </p:pic>
      </p:grp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5F8805E0-9822-F96D-20C2-AFC943E9DD6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689"/>
          <a:stretch/>
        </p:blipFill>
        <p:spPr>
          <a:xfrm>
            <a:off x="-102987" y="44530"/>
            <a:ext cx="1113638" cy="812245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097F9B24-2C9B-49B7-2AC2-C29EFD4E8CE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712" y="60177"/>
            <a:ext cx="758013" cy="75683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79C86C8-19AE-1313-CA6F-BB7A160D8263}"/>
              </a:ext>
            </a:extLst>
          </p:cNvPr>
          <p:cNvSpPr txBox="1"/>
          <p:nvPr/>
        </p:nvSpPr>
        <p:spPr>
          <a:xfrm>
            <a:off x="92071" y="935508"/>
            <a:ext cx="12196789" cy="65864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ru-RU" dirty="0">
                <a:latin typeface="+mj-lt"/>
              </a:rPr>
              <a:t>   </a:t>
            </a:r>
            <a:r>
              <a:rPr lang="ru-RU" sz="1200" dirty="0">
                <a:latin typeface="+mj-lt"/>
              </a:rPr>
              <a:t>   </a:t>
            </a:r>
            <a:r>
              <a:rPr lang="ru-RU" sz="1800" b="1" dirty="0">
                <a:latin typeface="+mj-lt"/>
              </a:rPr>
              <a:t>Баланы </a:t>
            </a:r>
            <a:r>
              <a:rPr lang="ru-RU" sz="1800" b="1" dirty="0" err="1">
                <a:latin typeface="+mj-lt"/>
              </a:rPr>
              <a:t>қабылдайтын</a:t>
            </a:r>
            <a:r>
              <a:rPr lang="ru-RU" sz="1800" b="1" dirty="0">
                <a:latin typeface="+mj-lt"/>
              </a:rPr>
              <a:t> </a:t>
            </a:r>
            <a:r>
              <a:rPr lang="ru-RU" sz="1800" b="1" dirty="0" err="1">
                <a:latin typeface="+mj-lt"/>
              </a:rPr>
              <a:t>кәсіби</a:t>
            </a:r>
            <a:r>
              <a:rPr lang="ru-RU" sz="1800" b="1" dirty="0">
                <a:latin typeface="+mj-lt"/>
              </a:rPr>
              <a:t> </a:t>
            </a:r>
            <a:r>
              <a:rPr lang="ru-RU" sz="1800" b="1" dirty="0" err="1">
                <a:latin typeface="+mj-lt"/>
              </a:rPr>
              <a:t>тәрбиеші</a:t>
            </a:r>
            <a:r>
              <a:rPr lang="ru-RU" sz="1800" b="1" dirty="0">
                <a:latin typeface="+mj-lt"/>
              </a:rPr>
              <a:t> </a:t>
            </a:r>
            <a:r>
              <a:rPr lang="ru-RU" sz="1800" b="1" dirty="0" err="1">
                <a:latin typeface="+mj-lt"/>
              </a:rPr>
              <a:t>деп</a:t>
            </a:r>
            <a:r>
              <a:rPr lang="ru-RU" sz="1800" b="1" dirty="0">
                <a:latin typeface="+mj-lt"/>
              </a:rPr>
              <a:t> </a:t>
            </a:r>
            <a:r>
              <a:rPr lang="ru-RU" sz="1800" b="1" dirty="0" err="1">
                <a:latin typeface="+mj-lt"/>
              </a:rPr>
              <a:t>тану</a:t>
            </a:r>
            <a:r>
              <a:rPr lang="ru-RU" sz="1800" b="1" dirty="0">
                <a:latin typeface="+mj-lt"/>
              </a:rPr>
              <a:t> </a:t>
            </a:r>
            <a:r>
              <a:rPr lang="ru-RU" sz="1800" b="1" dirty="0" err="1">
                <a:latin typeface="+mj-lt"/>
              </a:rPr>
              <a:t>туралы</a:t>
            </a:r>
            <a:r>
              <a:rPr lang="ru-RU" sz="1800" b="1" dirty="0">
                <a:latin typeface="+mj-lt"/>
              </a:rPr>
              <a:t> </a:t>
            </a:r>
            <a:r>
              <a:rPr lang="ru-RU" sz="1800" b="1" dirty="0" err="1">
                <a:latin typeface="+mj-lt"/>
              </a:rPr>
              <a:t>қорытындыда</a:t>
            </a:r>
            <a:r>
              <a:rPr lang="ru-RU" sz="1800" b="1" dirty="0">
                <a:latin typeface="+mj-lt"/>
              </a:rPr>
              <a:t> </a:t>
            </a:r>
            <a:r>
              <a:rPr lang="ru-RU" sz="1800" b="1" dirty="0" err="1">
                <a:latin typeface="+mj-lt"/>
              </a:rPr>
              <a:t>мыналар</a:t>
            </a:r>
            <a:r>
              <a:rPr lang="ru-RU" sz="1800" b="1" dirty="0">
                <a:latin typeface="+mj-lt"/>
              </a:rPr>
              <a:t> </a:t>
            </a:r>
            <a:r>
              <a:rPr lang="ru-RU" sz="1800" b="1" dirty="0" err="1">
                <a:latin typeface="+mj-lt"/>
              </a:rPr>
              <a:t>көрсетіледі</a:t>
            </a:r>
            <a:r>
              <a:rPr lang="ru-RU" sz="1800" b="1" dirty="0">
                <a:latin typeface="+mj-lt"/>
              </a:rPr>
              <a:t>: </a:t>
            </a:r>
            <a:endParaRPr lang="ru-RU" sz="1600" b="1" dirty="0">
              <a:latin typeface="+mj-lt"/>
            </a:endParaRPr>
          </a:p>
          <a:p>
            <a:pPr algn="l" fontAlgn="base"/>
            <a:r>
              <a:rPr lang="ru-RU" sz="1200" dirty="0">
                <a:latin typeface="+mj-lt"/>
              </a:rPr>
              <a:t>      1) </a:t>
            </a:r>
            <a:r>
              <a:rPr lang="ru-RU" sz="1200" dirty="0" err="1">
                <a:latin typeface="+mj-lt"/>
              </a:rPr>
              <a:t>қорытынды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шығару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орны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және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күні</a:t>
            </a:r>
            <a:r>
              <a:rPr lang="ru-RU" sz="1200" dirty="0">
                <a:latin typeface="+mj-lt"/>
              </a:rPr>
              <a:t>; </a:t>
            </a:r>
          </a:p>
          <a:p>
            <a:pPr algn="l" fontAlgn="base"/>
            <a:r>
              <a:rPr lang="ru-RU" sz="1200" dirty="0">
                <a:latin typeface="+mj-lt"/>
              </a:rPr>
              <a:t>      2) </a:t>
            </a:r>
            <a:r>
              <a:rPr lang="ru-RU" sz="1200" dirty="0" err="1">
                <a:latin typeface="+mj-lt"/>
              </a:rPr>
              <a:t>қорытындыны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шығарған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органның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атауы</a:t>
            </a:r>
            <a:r>
              <a:rPr lang="ru-RU" sz="1200" dirty="0">
                <a:latin typeface="+mj-lt"/>
              </a:rPr>
              <a:t>;</a:t>
            </a:r>
          </a:p>
          <a:p>
            <a:pPr algn="l" fontAlgn="base"/>
            <a:r>
              <a:rPr lang="ru-RU" sz="1200" dirty="0">
                <a:latin typeface="+mj-lt"/>
              </a:rPr>
              <a:t>      3) </a:t>
            </a:r>
            <a:r>
              <a:rPr lang="ru-RU" sz="1200" dirty="0" err="1">
                <a:latin typeface="+mj-lt"/>
              </a:rPr>
              <a:t>баланы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қабылдайтын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кәсіби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тәрбиеші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болуға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ниет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білдірген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тұлғалардың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тегі</a:t>
            </a:r>
            <a:r>
              <a:rPr lang="ru-RU" sz="1200" dirty="0">
                <a:latin typeface="+mj-lt"/>
              </a:rPr>
              <a:t>, </a:t>
            </a:r>
            <a:r>
              <a:rPr lang="ru-RU" sz="1200" dirty="0" err="1">
                <a:latin typeface="+mj-lt"/>
              </a:rPr>
              <a:t>аты</a:t>
            </a:r>
            <a:r>
              <a:rPr lang="ru-RU" sz="1200" dirty="0">
                <a:latin typeface="+mj-lt"/>
              </a:rPr>
              <a:t>, </a:t>
            </a:r>
            <a:r>
              <a:rPr lang="ru-RU" sz="1200" dirty="0" err="1">
                <a:latin typeface="+mj-lt"/>
              </a:rPr>
              <a:t>әкесінің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аты</a:t>
            </a:r>
            <a:r>
              <a:rPr lang="ru-RU" sz="1200" dirty="0">
                <a:latin typeface="+mj-lt"/>
              </a:rPr>
              <a:t> (бар </a:t>
            </a:r>
            <a:r>
              <a:rPr lang="ru-RU" sz="1200" dirty="0" err="1">
                <a:latin typeface="+mj-lt"/>
              </a:rPr>
              <a:t>болған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кезде</a:t>
            </a:r>
            <a:r>
              <a:rPr lang="ru-RU" sz="1200" dirty="0">
                <a:latin typeface="+mj-lt"/>
              </a:rPr>
              <a:t>); </a:t>
            </a:r>
          </a:p>
          <a:p>
            <a:pPr algn="l" fontAlgn="base"/>
            <a:r>
              <a:rPr lang="ru-RU" sz="1200" dirty="0">
                <a:latin typeface="+mj-lt"/>
              </a:rPr>
              <a:t>      4) </a:t>
            </a:r>
            <a:r>
              <a:rPr lang="ru-RU" sz="1200" dirty="0" err="1">
                <a:latin typeface="+mj-lt"/>
              </a:rPr>
              <a:t>туған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жылы</a:t>
            </a:r>
            <a:r>
              <a:rPr lang="ru-RU" sz="1200" dirty="0">
                <a:latin typeface="+mj-lt"/>
              </a:rPr>
              <a:t>;</a:t>
            </a:r>
          </a:p>
          <a:p>
            <a:pPr algn="l" fontAlgn="base"/>
            <a:r>
              <a:rPr lang="ru-RU" sz="1200" dirty="0">
                <a:latin typeface="+mj-lt"/>
              </a:rPr>
              <a:t>      5) </a:t>
            </a:r>
            <a:r>
              <a:rPr lang="ru-RU" sz="1200" dirty="0" err="1">
                <a:latin typeface="+mj-lt"/>
              </a:rPr>
              <a:t>жынысы</a:t>
            </a:r>
            <a:r>
              <a:rPr lang="ru-RU" sz="1200" dirty="0">
                <a:latin typeface="+mj-lt"/>
              </a:rPr>
              <a:t>;</a:t>
            </a:r>
          </a:p>
          <a:p>
            <a:pPr algn="l" fontAlgn="base"/>
            <a:r>
              <a:rPr lang="ru-RU" sz="1200" dirty="0">
                <a:latin typeface="+mj-lt"/>
              </a:rPr>
              <a:t>      6) </a:t>
            </a:r>
            <a:r>
              <a:rPr lang="ru-RU" sz="1200" dirty="0" err="1">
                <a:latin typeface="+mj-lt"/>
              </a:rPr>
              <a:t>ұлты</a:t>
            </a:r>
            <a:r>
              <a:rPr lang="ru-RU" sz="1200" dirty="0">
                <a:latin typeface="+mj-lt"/>
              </a:rPr>
              <a:t>;</a:t>
            </a:r>
          </a:p>
          <a:p>
            <a:pPr algn="l" fontAlgn="base"/>
            <a:r>
              <a:rPr lang="ru-RU" sz="1200" dirty="0">
                <a:latin typeface="+mj-lt"/>
              </a:rPr>
              <a:t>      7) </a:t>
            </a:r>
            <a:r>
              <a:rPr lang="ru-RU" sz="1200" dirty="0" err="1">
                <a:latin typeface="+mj-lt"/>
              </a:rPr>
              <a:t>отбасы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жағдайы</a:t>
            </a:r>
            <a:r>
              <a:rPr lang="ru-RU" sz="1200" dirty="0">
                <a:latin typeface="+mj-lt"/>
              </a:rPr>
              <a:t>;</a:t>
            </a:r>
          </a:p>
          <a:p>
            <a:pPr algn="l" fontAlgn="base"/>
            <a:r>
              <a:rPr lang="ru-RU" sz="1200" dirty="0">
                <a:latin typeface="+mj-lt"/>
              </a:rPr>
              <a:t>      8) </a:t>
            </a:r>
            <a:r>
              <a:rPr lang="ru-RU" sz="1200" dirty="0" err="1">
                <a:latin typeface="+mj-lt"/>
              </a:rPr>
              <a:t>бірге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тұратын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отбасы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мүшелері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туралы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мәліметтер</a:t>
            </a:r>
            <a:r>
              <a:rPr lang="ru-RU" sz="1200" dirty="0">
                <a:latin typeface="+mj-lt"/>
              </a:rPr>
              <a:t> (ТАӘ (бар </a:t>
            </a:r>
            <a:r>
              <a:rPr lang="ru-RU" sz="1200" dirty="0" err="1">
                <a:latin typeface="+mj-lt"/>
              </a:rPr>
              <a:t>болса</a:t>
            </a:r>
            <a:r>
              <a:rPr lang="ru-RU" sz="1200" dirty="0">
                <a:latin typeface="+mj-lt"/>
              </a:rPr>
              <a:t>), </a:t>
            </a:r>
            <a:r>
              <a:rPr lang="ru-RU" sz="1200" dirty="0" err="1">
                <a:latin typeface="+mj-lt"/>
              </a:rPr>
              <a:t>туған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жылы</a:t>
            </a:r>
            <a:r>
              <a:rPr lang="ru-RU" sz="1200" dirty="0">
                <a:latin typeface="+mj-lt"/>
              </a:rPr>
              <a:t>, </a:t>
            </a:r>
            <a:r>
              <a:rPr lang="ru-RU" sz="1200" dirty="0" err="1">
                <a:latin typeface="+mj-lt"/>
              </a:rPr>
              <a:t>туыстық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қатынастары</a:t>
            </a:r>
            <a:r>
              <a:rPr lang="ru-RU" sz="1200" dirty="0">
                <a:latin typeface="+mj-lt"/>
              </a:rPr>
              <a:t>); </a:t>
            </a:r>
          </a:p>
          <a:p>
            <a:pPr algn="l" fontAlgn="base"/>
            <a:r>
              <a:rPr lang="ru-RU" sz="1200" dirty="0">
                <a:latin typeface="+mj-lt"/>
              </a:rPr>
              <a:t>      9) </a:t>
            </a:r>
            <a:r>
              <a:rPr lang="ru-RU" sz="1200" dirty="0" err="1">
                <a:latin typeface="+mj-lt"/>
              </a:rPr>
              <a:t>тұрғылықты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мекен-жайы</a:t>
            </a:r>
            <a:r>
              <a:rPr lang="ru-RU" sz="1200" dirty="0">
                <a:latin typeface="+mj-lt"/>
              </a:rPr>
              <a:t>, </a:t>
            </a:r>
          </a:p>
          <a:p>
            <a:pPr algn="l" fontAlgn="base"/>
            <a:r>
              <a:rPr lang="ru-RU" sz="1200" dirty="0">
                <a:latin typeface="+mj-lt"/>
              </a:rPr>
              <a:t>      10) </a:t>
            </a:r>
            <a:r>
              <a:rPr lang="ru-RU" sz="1200" dirty="0" err="1">
                <a:latin typeface="+mj-lt"/>
              </a:rPr>
              <a:t>электрондық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пошта</a:t>
            </a:r>
            <a:r>
              <a:rPr lang="ru-RU" sz="1200" dirty="0">
                <a:latin typeface="+mj-lt"/>
              </a:rPr>
              <a:t>, телефон </a:t>
            </a:r>
            <a:r>
              <a:rPr lang="ru-RU" sz="1200" dirty="0" err="1">
                <a:latin typeface="+mj-lt"/>
              </a:rPr>
              <a:t>нөмірі</a:t>
            </a:r>
            <a:r>
              <a:rPr lang="ru-RU" sz="1200" dirty="0">
                <a:latin typeface="+mj-lt"/>
              </a:rPr>
              <a:t>;</a:t>
            </a:r>
          </a:p>
          <a:p>
            <a:pPr algn="l" fontAlgn="base"/>
            <a:r>
              <a:rPr lang="ru-RU" sz="1200" dirty="0">
                <a:latin typeface="+mj-lt"/>
              </a:rPr>
              <a:t>      11) </a:t>
            </a:r>
            <a:r>
              <a:rPr lang="ru-RU" sz="1200" dirty="0" err="1">
                <a:latin typeface="+mj-lt"/>
              </a:rPr>
              <a:t>білімі</a:t>
            </a:r>
            <a:r>
              <a:rPr lang="ru-RU" sz="1200" dirty="0">
                <a:latin typeface="+mj-lt"/>
              </a:rPr>
              <a:t>; </a:t>
            </a:r>
          </a:p>
          <a:p>
            <a:pPr algn="l" fontAlgn="base"/>
            <a:r>
              <a:rPr lang="ru-RU" sz="1200" dirty="0">
                <a:latin typeface="+mj-lt"/>
              </a:rPr>
              <a:t>      12) </a:t>
            </a:r>
            <a:r>
              <a:rPr lang="ru-RU" sz="1200" dirty="0" err="1">
                <a:latin typeface="+mj-lt"/>
              </a:rPr>
              <a:t>жұмыс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орны</a:t>
            </a:r>
            <a:r>
              <a:rPr lang="ru-RU" sz="1200" dirty="0">
                <a:latin typeface="+mj-lt"/>
              </a:rPr>
              <a:t>, </a:t>
            </a:r>
            <a:r>
              <a:rPr lang="ru-RU" sz="1200" dirty="0" err="1">
                <a:latin typeface="+mj-lt"/>
              </a:rPr>
              <a:t>қызметі</a:t>
            </a:r>
            <a:r>
              <a:rPr lang="ru-RU" sz="1200" dirty="0">
                <a:latin typeface="+mj-lt"/>
              </a:rPr>
              <a:t>;</a:t>
            </a:r>
          </a:p>
          <a:p>
            <a:pPr algn="l" fontAlgn="base"/>
            <a:r>
              <a:rPr lang="ru-RU" sz="1200" dirty="0">
                <a:latin typeface="+mj-lt"/>
              </a:rPr>
              <a:t>      13) </a:t>
            </a:r>
            <a:r>
              <a:rPr lang="ru-RU" sz="1200" dirty="0" err="1">
                <a:latin typeface="+mj-lt"/>
              </a:rPr>
              <a:t>ең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төмен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күнкөріс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деңгейін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қамтамасыз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ететін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кіріс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туралы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мәлімет</a:t>
            </a:r>
            <a:r>
              <a:rPr lang="ru-RU" sz="1200" dirty="0">
                <a:latin typeface="+mj-lt"/>
              </a:rPr>
              <a:t>;</a:t>
            </a:r>
          </a:p>
          <a:p>
            <a:pPr algn="l" fontAlgn="base"/>
            <a:r>
              <a:rPr lang="ru-RU" sz="1200" dirty="0">
                <a:latin typeface="+mj-lt"/>
              </a:rPr>
              <a:t>      14) </a:t>
            </a:r>
            <a:r>
              <a:rPr lang="ru-RU" sz="1200" dirty="0" err="1">
                <a:latin typeface="+mj-lt"/>
              </a:rPr>
              <a:t>азаматтығы</a:t>
            </a:r>
            <a:r>
              <a:rPr lang="ru-RU" sz="1200" dirty="0">
                <a:latin typeface="+mj-lt"/>
              </a:rPr>
              <a:t>; </a:t>
            </a:r>
          </a:p>
          <a:p>
            <a:pPr algn="l" fontAlgn="base"/>
            <a:r>
              <a:rPr lang="ru-RU" sz="1200" dirty="0">
                <a:latin typeface="+mj-lt"/>
              </a:rPr>
              <a:t>      15) </a:t>
            </a:r>
            <a:r>
              <a:rPr lang="ru-RU" sz="1200" dirty="0" err="1">
                <a:latin typeface="+mj-lt"/>
              </a:rPr>
              <a:t>әрекет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қабілеттілігі</a:t>
            </a:r>
            <a:r>
              <a:rPr lang="ru-RU" sz="1200" dirty="0">
                <a:latin typeface="+mj-lt"/>
              </a:rPr>
              <a:t>;</a:t>
            </a:r>
          </a:p>
          <a:p>
            <a:pPr algn="l" fontAlgn="base"/>
            <a:r>
              <a:rPr lang="ru-RU" sz="1200" dirty="0">
                <a:latin typeface="+mj-lt"/>
              </a:rPr>
              <a:t>      16) </a:t>
            </a:r>
            <a:r>
              <a:rPr lang="ru-RU" sz="1200" dirty="0" err="1">
                <a:latin typeface="+mj-lt"/>
              </a:rPr>
              <a:t>ата-аналық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құқығынан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айрылғаны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немесе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шектелгені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туралы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мәлімет</a:t>
            </a:r>
            <a:r>
              <a:rPr lang="ru-RU" sz="1200" dirty="0">
                <a:latin typeface="+mj-lt"/>
              </a:rPr>
              <a:t>;</a:t>
            </a:r>
          </a:p>
          <a:p>
            <a:pPr algn="l" fontAlgn="base"/>
            <a:r>
              <a:rPr lang="ru-RU" sz="1200" dirty="0">
                <a:latin typeface="+mj-lt"/>
              </a:rPr>
              <a:t>      17) </a:t>
            </a:r>
            <a:r>
              <a:rPr lang="ru-RU" sz="1200" dirty="0" err="1">
                <a:latin typeface="+mj-lt"/>
              </a:rPr>
              <a:t>Қазақстан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Республикасының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Заңымен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өзіне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жүктелген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міндеттерді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тиісінше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орындамағаны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үшін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қорғаншы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және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қамқоршының</a:t>
            </a:r>
            <a:r>
              <a:rPr lang="ru-RU" sz="1200" dirty="0">
                <a:latin typeface="+mj-lt"/>
              </a:rPr>
              <a:t>, </a:t>
            </a:r>
            <a:r>
              <a:rPr lang="ru-RU" sz="1200" dirty="0" err="1">
                <a:latin typeface="+mj-lt"/>
              </a:rPr>
              <a:t>патронаттық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тәрбиешінің</a:t>
            </a:r>
            <a:r>
              <a:rPr lang="ru-RU" sz="1200" dirty="0">
                <a:latin typeface="+mj-lt"/>
              </a:rPr>
              <a:t>, </a:t>
            </a:r>
            <a:r>
              <a:rPr lang="ru-RU" sz="1200" dirty="0" err="1">
                <a:latin typeface="+mj-lt"/>
              </a:rPr>
              <a:t>қабылдаушы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ата-ананың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міндеттерінен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шеттетілгені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туралы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мәліметтер</a:t>
            </a:r>
            <a:r>
              <a:rPr lang="ru-RU" sz="1200" dirty="0">
                <a:latin typeface="+mj-lt"/>
              </a:rPr>
              <a:t>; </a:t>
            </a:r>
          </a:p>
          <a:p>
            <a:pPr algn="l" fontAlgn="base"/>
            <a:r>
              <a:rPr lang="ru-RU" sz="1200" dirty="0">
                <a:latin typeface="+mj-lt"/>
              </a:rPr>
              <a:t>      18) бала </a:t>
            </a:r>
            <a:r>
              <a:rPr lang="ru-RU" sz="1200" dirty="0" err="1">
                <a:latin typeface="+mj-lt"/>
              </a:rPr>
              <a:t>асырап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алушының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кінәсінен</a:t>
            </a:r>
            <a:r>
              <a:rPr lang="ru-RU" sz="1200" dirty="0">
                <a:latin typeface="+mj-lt"/>
              </a:rPr>
              <a:t> бала </a:t>
            </a:r>
            <a:r>
              <a:rPr lang="ru-RU" sz="1200" dirty="0" err="1">
                <a:latin typeface="+mj-lt"/>
              </a:rPr>
              <a:t>асырап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алудың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күшін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жою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туралы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мәліметтер</a:t>
            </a:r>
            <a:r>
              <a:rPr lang="ru-RU" sz="1200" dirty="0">
                <a:latin typeface="+mj-lt"/>
              </a:rPr>
              <a:t>;</a:t>
            </a:r>
          </a:p>
          <a:p>
            <a:pPr algn="l" fontAlgn="base"/>
            <a:r>
              <a:rPr lang="ru-RU" sz="1200" dirty="0">
                <a:latin typeface="+mj-lt"/>
              </a:rPr>
              <a:t>      19) </a:t>
            </a:r>
            <a:r>
              <a:rPr lang="ru-RU" sz="1200" dirty="0" err="1">
                <a:latin typeface="+mj-lt"/>
              </a:rPr>
              <a:t>адам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баланы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қабылдайтын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кәсіби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отбасына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баланы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тәрбиелеуге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қабылдауға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мүмкін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болмайтын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тізбеге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сәйкес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денсаулық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жағдайы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және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аурулардың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болмауы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туралы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мәліметтер</a:t>
            </a:r>
            <a:r>
              <a:rPr lang="ru-RU" sz="1200" dirty="0">
                <a:latin typeface="+mj-lt"/>
              </a:rPr>
              <a:t>; </a:t>
            </a:r>
          </a:p>
          <a:p>
            <a:pPr algn="l" fontAlgn="base"/>
            <a:r>
              <a:rPr lang="ru-RU" sz="1200" dirty="0">
                <a:latin typeface="+mj-lt"/>
              </a:rPr>
              <a:t>      20) тұрғын </a:t>
            </a:r>
            <a:r>
              <a:rPr lang="ru-RU" sz="1200" dirty="0" err="1">
                <a:latin typeface="+mj-lt"/>
              </a:rPr>
              <a:t>үйдің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болуы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туралы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мәліметтер</a:t>
            </a:r>
            <a:r>
              <a:rPr lang="ru-RU" sz="1200" dirty="0">
                <a:latin typeface="+mj-lt"/>
              </a:rPr>
              <a:t>; </a:t>
            </a:r>
          </a:p>
          <a:p>
            <a:pPr algn="l" fontAlgn="base"/>
            <a:r>
              <a:rPr lang="ru-RU" sz="1200" dirty="0">
                <a:latin typeface="+mj-lt"/>
              </a:rPr>
              <a:t>      21) </a:t>
            </a:r>
            <a:r>
              <a:rPr lang="ru-RU" sz="1200" dirty="0" err="1">
                <a:latin typeface="+mj-lt"/>
              </a:rPr>
              <a:t>соттылығының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болуы</a:t>
            </a:r>
            <a:r>
              <a:rPr lang="ru-RU" sz="1200" dirty="0">
                <a:latin typeface="+mj-lt"/>
              </a:rPr>
              <a:t> не </a:t>
            </a:r>
            <a:r>
              <a:rPr lang="ru-RU" sz="1200" dirty="0" err="1">
                <a:latin typeface="+mj-lt"/>
              </a:rPr>
              <a:t>болмауы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туралы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мәліметтер</a:t>
            </a:r>
            <a:r>
              <a:rPr lang="ru-RU" sz="1200" dirty="0">
                <a:latin typeface="+mj-lt"/>
              </a:rPr>
              <a:t>; </a:t>
            </a:r>
          </a:p>
          <a:p>
            <a:pPr algn="l" fontAlgn="base"/>
            <a:r>
              <a:rPr lang="ru-RU" sz="1200" dirty="0">
                <a:latin typeface="+mj-lt"/>
              </a:rPr>
              <a:t>      22) </a:t>
            </a:r>
            <a:r>
              <a:rPr lang="ru-RU" sz="1200" dirty="0" err="1">
                <a:latin typeface="+mj-lt"/>
              </a:rPr>
              <a:t>психологиялық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даярлықтан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өткені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туралы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сертификаттың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нөмірі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және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күні</a:t>
            </a:r>
            <a:r>
              <a:rPr lang="ru-RU" sz="1200" dirty="0">
                <a:latin typeface="+mj-lt"/>
              </a:rPr>
              <a:t>; </a:t>
            </a:r>
          </a:p>
          <a:p>
            <a:pPr algn="l" fontAlgn="base"/>
            <a:r>
              <a:rPr lang="ru-RU" sz="1200" dirty="0">
                <a:latin typeface="+mj-lt"/>
              </a:rPr>
              <a:t>      23) тұрғын </a:t>
            </a:r>
            <a:r>
              <a:rPr lang="ru-RU" sz="1200" dirty="0" err="1">
                <a:latin typeface="+mj-lt"/>
              </a:rPr>
              <a:t>үй-тұрмыстық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жағдайлардың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нәтижелері</a:t>
            </a:r>
            <a:r>
              <a:rPr lang="ru-RU" sz="1200" dirty="0">
                <a:latin typeface="+mj-lt"/>
              </a:rPr>
              <a:t>;</a:t>
            </a:r>
          </a:p>
          <a:p>
            <a:pPr algn="l" fontAlgn="base"/>
            <a:r>
              <a:rPr lang="ru-RU" sz="1200" dirty="0">
                <a:latin typeface="+mj-lt"/>
              </a:rPr>
              <a:t>      24) </a:t>
            </a:r>
            <a:r>
              <a:rPr lang="ru-RU" sz="1200" dirty="0" err="1">
                <a:latin typeface="+mj-lt"/>
              </a:rPr>
              <a:t>баланы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қабылдайтын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кәсіби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тәрбиеші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болуға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ұмтылудың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себептері</a:t>
            </a:r>
            <a:r>
              <a:rPr lang="ru-RU" sz="1200" dirty="0">
                <a:latin typeface="+mj-lt"/>
              </a:rPr>
              <a:t> мен </a:t>
            </a:r>
            <a:r>
              <a:rPr lang="ru-RU" sz="1200" dirty="0" err="1">
                <a:latin typeface="+mj-lt"/>
              </a:rPr>
              <a:t>мотивтері</a:t>
            </a:r>
            <a:r>
              <a:rPr lang="ru-RU" sz="1200" dirty="0">
                <a:latin typeface="+mj-lt"/>
              </a:rPr>
              <a:t>;</a:t>
            </a:r>
          </a:p>
          <a:p>
            <a:pPr algn="l" fontAlgn="base"/>
            <a:r>
              <a:rPr lang="ru-RU" sz="1200" dirty="0">
                <a:latin typeface="+mj-lt"/>
              </a:rPr>
              <a:t>      25) </a:t>
            </a:r>
            <a:r>
              <a:rPr lang="ru-RU" sz="1200" dirty="0" err="1">
                <a:latin typeface="+mj-lt"/>
              </a:rPr>
              <a:t>ағымдағы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банктік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шоттың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нөмірі</a:t>
            </a:r>
            <a:r>
              <a:rPr lang="ru-RU" sz="1200" dirty="0">
                <a:latin typeface="+mj-lt"/>
              </a:rPr>
              <a:t>;</a:t>
            </a:r>
          </a:p>
          <a:p>
            <a:pPr algn="l" fontAlgn="base"/>
            <a:r>
              <a:rPr lang="ru-RU" sz="1200" dirty="0">
                <a:latin typeface="+mj-lt"/>
              </a:rPr>
              <a:t>      26) </a:t>
            </a:r>
            <a:r>
              <a:rPr lang="ru-RU" sz="1200" dirty="0" err="1">
                <a:latin typeface="+mj-lt"/>
              </a:rPr>
              <a:t>қорытынды</a:t>
            </a:r>
            <a:r>
              <a:rPr lang="ru-RU" sz="1200" dirty="0">
                <a:latin typeface="+mj-lt"/>
              </a:rPr>
              <a:t>;</a:t>
            </a:r>
          </a:p>
          <a:p>
            <a:pPr algn="l" fontAlgn="base"/>
            <a:r>
              <a:rPr lang="ru-RU" sz="1200" dirty="0">
                <a:latin typeface="+mj-lt"/>
              </a:rPr>
              <a:t>      27) </a:t>
            </a:r>
            <a:r>
              <a:rPr lang="ru-RU" sz="1200" dirty="0" err="1">
                <a:latin typeface="+mj-lt"/>
              </a:rPr>
              <a:t>шешім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шығарған</a:t>
            </a:r>
            <a:r>
              <a:rPr lang="ru-RU" sz="1200" dirty="0">
                <a:latin typeface="+mj-lt"/>
              </a:rPr>
              <a:t> орган </a:t>
            </a:r>
            <a:r>
              <a:rPr lang="ru-RU" sz="1200" dirty="0" err="1">
                <a:latin typeface="+mj-lt"/>
              </a:rPr>
              <a:t>басшының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қолы</a:t>
            </a:r>
            <a:r>
              <a:rPr lang="ru-RU" sz="1200" dirty="0">
                <a:latin typeface="+mj-lt"/>
              </a:rPr>
              <a:t>. </a:t>
            </a:r>
          </a:p>
          <a:p>
            <a:r>
              <a:rPr lang="ru-RU" sz="2800" dirty="0"/>
              <a:t/>
            </a:r>
            <a:br>
              <a:rPr lang="ru-RU" sz="2800" dirty="0"/>
            </a:br>
            <a:r>
              <a:rPr lang="ru-RU" dirty="0">
                <a:latin typeface="+mj-lt"/>
              </a:rPr>
              <a:t/>
            </a:r>
            <a:br>
              <a:rPr lang="ru-RU" dirty="0">
                <a:latin typeface="+mj-lt"/>
              </a:rPr>
            </a:br>
            <a:endParaRPr lang="aa-ET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21910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B5FE40-B4E7-8A18-720C-5C287F2C7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B83BD68C-06D1-022C-33F3-3D4D9DB3AB31}"/>
              </a:ext>
            </a:extLst>
          </p:cNvPr>
          <p:cNvCxnSpPr/>
          <p:nvPr/>
        </p:nvCxnSpPr>
        <p:spPr>
          <a:xfrm>
            <a:off x="4788" y="6797821"/>
            <a:ext cx="12196788" cy="0"/>
          </a:xfrm>
          <a:prstGeom prst="line">
            <a:avLst/>
          </a:prstGeom>
          <a:ln w="28575">
            <a:solidFill>
              <a:srgbClr val="1A91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F35D059F-C6F3-8FE8-BA8B-A533B1721538}"/>
              </a:ext>
            </a:extLst>
          </p:cNvPr>
          <p:cNvGrpSpPr/>
          <p:nvPr/>
        </p:nvGrpSpPr>
        <p:grpSpPr>
          <a:xfrm>
            <a:off x="0" y="60178"/>
            <a:ext cx="12195811" cy="864001"/>
            <a:chOff x="0" y="146303"/>
            <a:chExt cx="12195811" cy="716503"/>
          </a:xfrm>
        </p:grpSpPr>
        <p:grpSp>
          <p:nvGrpSpPr>
            <p:cNvPr id="6" name="Группа 5">
              <a:extLst>
                <a:ext uri="{FF2B5EF4-FFF2-40B4-BE49-F238E27FC236}">
                  <a16:creationId xmlns:a16="http://schemas.microsoft.com/office/drawing/2014/main" id="{45D215CF-C11C-A462-DF0A-63288F791F0C}"/>
                </a:ext>
              </a:extLst>
            </p:cNvPr>
            <p:cNvGrpSpPr/>
            <p:nvPr/>
          </p:nvGrpSpPr>
          <p:grpSpPr>
            <a:xfrm>
              <a:off x="0" y="146303"/>
              <a:ext cx="10771412" cy="712922"/>
              <a:chOff x="0" y="146303"/>
              <a:chExt cx="10771412" cy="712922"/>
            </a:xfrm>
          </p:grpSpPr>
          <p:sp>
            <p:nvSpPr>
              <p:cNvPr id="9" name="Блок-схема: данные 4">
                <a:extLst>
                  <a:ext uri="{FF2B5EF4-FFF2-40B4-BE49-F238E27FC236}">
                    <a16:creationId xmlns:a16="http://schemas.microsoft.com/office/drawing/2014/main" id="{0468CF14-0070-9431-A08F-EA82B18052AA}"/>
                  </a:ext>
                </a:extLst>
              </p:cNvPr>
              <p:cNvSpPr/>
              <p:nvPr/>
            </p:nvSpPr>
            <p:spPr>
              <a:xfrm>
                <a:off x="5394740" y="149530"/>
                <a:ext cx="5376672" cy="709695"/>
              </a:xfrm>
              <a:prstGeom prst="flowChartInputOutput">
                <a:avLst/>
              </a:prstGeom>
              <a:solidFill>
                <a:srgbClr val="1A91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Блок-схема: процесс 17">
                <a:extLst>
                  <a:ext uri="{FF2B5EF4-FFF2-40B4-BE49-F238E27FC236}">
                    <a16:creationId xmlns:a16="http://schemas.microsoft.com/office/drawing/2014/main" id="{65145053-F124-E6DF-AA2C-3249318F3AFA}"/>
                  </a:ext>
                </a:extLst>
              </p:cNvPr>
              <p:cNvSpPr/>
              <p:nvPr/>
            </p:nvSpPr>
            <p:spPr>
              <a:xfrm>
                <a:off x="0" y="146303"/>
                <a:ext cx="6518257" cy="712921"/>
              </a:xfrm>
              <a:prstGeom prst="flowChartProcess">
                <a:avLst/>
              </a:prstGeom>
              <a:solidFill>
                <a:srgbClr val="1A91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8124CDBC-E87E-C394-B281-72CDC8073C0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80951"/>
            <a:stretch/>
          </p:blipFill>
          <p:spPr>
            <a:xfrm>
              <a:off x="10143885" y="149512"/>
              <a:ext cx="2051926" cy="713294"/>
            </a:xfrm>
            <a:prstGeom prst="rect">
              <a:avLst/>
            </a:prstGeom>
          </p:spPr>
        </p:pic>
      </p:grp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2749E365-4F07-AF87-808F-6643F417567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689"/>
          <a:stretch/>
        </p:blipFill>
        <p:spPr>
          <a:xfrm>
            <a:off x="-102987" y="44530"/>
            <a:ext cx="1113638" cy="812245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EBDECA32-1F09-8217-57DA-FBF2B86EEF2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712" y="60177"/>
            <a:ext cx="758013" cy="75683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EDF77ED-3C84-1233-B41C-409CEC1D7E7B}"/>
              </a:ext>
            </a:extLst>
          </p:cNvPr>
          <p:cNvSpPr txBox="1"/>
          <p:nvPr/>
        </p:nvSpPr>
        <p:spPr>
          <a:xfrm>
            <a:off x="-18528" y="1052670"/>
            <a:ext cx="12428091" cy="60888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>
              <a:lnSpc>
                <a:spcPts val="1425"/>
              </a:lnSpc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+mj-lt"/>
              </a:rPr>
              <a:t>      </a:t>
            </a:r>
            <a:r>
              <a:rPr lang="ru-RU" sz="2000" b="1" i="0" u="none" strike="noStrike" dirty="0">
                <a:solidFill>
                  <a:srgbClr val="000000"/>
                </a:solidFill>
                <a:effectLst/>
                <a:latin typeface="+mj-lt"/>
              </a:rPr>
              <a:t>В заключении о признании приемными профессиональными воспитателями указываются:</a:t>
            </a:r>
          </a:p>
          <a:p>
            <a:pPr algn="l" fontAlgn="base">
              <a:lnSpc>
                <a:spcPts val="1425"/>
              </a:lnSpc>
            </a:pPr>
            <a:endParaRPr lang="ru-RU" sz="2000" b="1" i="0" u="none" strike="noStrike" dirty="0">
              <a:solidFill>
                <a:srgbClr val="000000"/>
              </a:solidFill>
              <a:effectLst/>
              <a:latin typeface="+mj-lt"/>
            </a:endParaRPr>
          </a:p>
          <a:p>
            <a:pPr algn="l" fontAlgn="base">
              <a:lnSpc>
                <a:spcPts val="1425"/>
              </a:lnSpc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+mj-lt"/>
              </a:rPr>
              <a:t>      1) дата и место вынесения заключение; </a:t>
            </a:r>
          </a:p>
          <a:p>
            <a:pPr algn="l" fontAlgn="base">
              <a:lnSpc>
                <a:spcPts val="1425"/>
              </a:lnSpc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+mj-lt"/>
              </a:rPr>
              <a:t>      2) наименование органа, вынесшего заключение;</a:t>
            </a:r>
          </a:p>
          <a:p>
            <a:pPr algn="l" fontAlgn="base">
              <a:lnSpc>
                <a:spcPts val="1425"/>
              </a:lnSpc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+mj-lt"/>
              </a:rPr>
              <a:t>      3) фамилия, имя, отчество (при его наличии) лиц, изъявивших желание стать приемными профессиональными воспитателями; </a:t>
            </a:r>
          </a:p>
          <a:p>
            <a:pPr algn="l" fontAlgn="base">
              <a:lnSpc>
                <a:spcPts val="1425"/>
              </a:lnSpc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+mj-lt"/>
              </a:rPr>
              <a:t>      4) год рождения;</a:t>
            </a:r>
          </a:p>
          <a:p>
            <a:pPr algn="l" fontAlgn="base">
              <a:lnSpc>
                <a:spcPts val="1425"/>
              </a:lnSpc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+mj-lt"/>
              </a:rPr>
              <a:t>      5) пол;</a:t>
            </a:r>
          </a:p>
          <a:p>
            <a:pPr algn="l" fontAlgn="base">
              <a:lnSpc>
                <a:spcPts val="1425"/>
              </a:lnSpc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+mj-lt"/>
              </a:rPr>
              <a:t>      6) национальность;</a:t>
            </a:r>
          </a:p>
          <a:p>
            <a:pPr algn="l" fontAlgn="base">
              <a:lnSpc>
                <a:spcPts val="1425"/>
              </a:lnSpc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+mj-lt"/>
              </a:rPr>
              <a:t>      7) семейное положение;</a:t>
            </a:r>
          </a:p>
          <a:p>
            <a:pPr algn="l" fontAlgn="base">
              <a:lnSpc>
                <a:spcPts val="1425"/>
              </a:lnSpc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+mj-lt"/>
              </a:rPr>
              <a:t>      8) сведения о членах семьи, проживающих совместно (ФИО (при его наличии), год рождения, родственные отношения);</a:t>
            </a:r>
          </a:p>
          <a:p>
            <a:pPr algn="l" fontAlgn="base">
              <a:lnSpc>
                <a:spcPts val="1425"/>
              </a:lnSpc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+mj-lt"/>
              </a:rPr>
              <a:t>      9) адрес проживания, </a:t>
            </a:r>
          </a:p>
          <a:p>
            <a:pPr algn="l" fontAlgn="base">
              <a:lnSpc>
                <a:spcPts val="1425"/>
              </a:lnSpc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+mj-lt"/>
              </a:rPr>
              <a:t>      10) электронная почта, номер телефона;</a:t>
            </a:r>
          </a:p>
          <a:p>
            <a:pPr algn="l" fontAlgn="base">
              <a:lnSpc>
                <a:spcPts val="1425"/>
              </a:lnSpc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+mj-lt"/>
              </a:rPr>
              <a:t>      11) образование; </a:t>
            </a:r>
          </a:p>
          <a:p>
            <a:pPr algn="l" fontAlgn="base">
              <a:lnSpc>
                <a:spcPts val="1425"/>
              </a:lnSpc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+mj-lt"/>
              </a:rPr>
              <a:t>      12) место работы, должность;</a:t>
            </a:r>
          </a:p>
          <a:p>
            <a:pPr algn="l" fontAlgn="base">
              <a:lnSpc>
                <a:spcPts val="1425"/>
              </a:lnSpc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+mj-lt"/>
              </a:rPr>
              <a:t>      13) сведения о доходах, обеспечивающих прожиточный минимум;</a:t>
            </a:r>
          </a:p>
          <a:p>
            <a:pPr algn="l" fontAlgn="base">
              <a:lnSpc>
                <a:spcPts val="1425"/>
              </a:lnSpc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+mj-lt"/>
              </a:rPr>
              <a:t>      14) гражданство;</a:t>
            </a:r>
          </a:p>
          <a:p>
            <a:pPr algn="l" fontAlgn="base">
              <a:lnSpc>
                <a:spcPts val="1425"/>
              </a:lnSpc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+mj-lt"/>
              </a:rPr>
              <a:t>      15) дееспособность;</a:t>
            </a:r>
          </a:p>
          <a:p>
            <a:pPr algn="l" fontAlgn="base">
              <a:lnSpc>
                <a:spcPts val="1425"/>
              </a:lnSpc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+mj-lt"/>
              </a:rPr>
              <a:t>      16) сведения о лишении или ограничении в родительских правах;</a:t>
            </a:r>
          </a:p>
          <a:p>
            <a:pPr algn="l" fontAlgn="base">
              <a:lnSpc>
                <a:spcPts val="1425"/>
              </a:lnSpc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+mj-lt"/>
              </a:rPr>
              <a:t>      17) сведения об отстранении от обязанностей опекуна или попечителя, патронатного воспитателя, приемного родителя за ненадлежащее исполнение возложенных на него законом Республики Казахстан обязанностей;</a:t>
            </a:r>
          </a:p>
          <a:p>
            <a:pPr algn="l" fontAlgn="base">
              <a:lnSpc>
                <a:spcPts val="1425"/>
              </a:lnSpc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+mj-lt"/>
              </a:rPr>
              <a:t>      18) сведения об отмене усыновления по вине усыновителя;</a:t>
            </a:r>
          </a:p>
          <a:p>
            <a:pPr algn="l" fontAlgn="base">
              <a:lnSpc>
                <a:spcPts val="1425"/>
              </a:lnSpc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+mj-lt"/>
              </a:rPr>
              <a:t>      19) сведения о состоянии здоровья и отсутствии заболеваний в соответствии с перечнем при наличии которых лицо не может принять ребенка на воспитание в приемную профессиональную семью;</a:t>
            </a:r>
          </a:p>
          <a:p>
            <a:pPr algn="l" fontAlgn="base">
              <a:lnSpc>
                <a:spcPts val="1425"/>
              </a:lnSpc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+mj-lt"/>
              </a:rPr>
              <a:t>      20) сведения о наличии жилище;</a:t>
            </a:r>
          </a:p>
          <a:p>
            <a:pPr algn="l" fontAlgn="base">
              <a:lnSpc>
                <a:spcPts val="1425"/>
              </a:lnSpc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+mj-lt"/>
              </a:rPr>
              <a:t>      21) сведения о наличии либо отсутствии судимости;</a:t>
            </a:r>
          </a:p>
          <a:p>
            <a:pPr algn="l" fontAlgn="base">
              <a:lnSpc>
                <a:spcPts val="1425"/>
              </a:lnSpc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+mj-lt"/>
              </a:rPr>
              <a:t>      22) номер, дата выдачи сертификата о прохождении психологической подготовки;</a:t>
            </a:r>
          </a:p>
          <a:p>
            <a:pPr algn="l" fontAlgn="base">
              <a:lnSpc>
                <a:spcPts val="1425"/>
              </a:lnSpc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+mj-lt"/>
              </a:rPr>
              <a:t>      23) результаты жилищно-бытовых условий;</a:t>
            </a:r>
          </a:p>
          <a:p>
            <a:pPr algn="l" fontAlgn="base">
              <a:lnSpc>
                <a:spcPts val="1425"/>
              </a:lnSpc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+mj-lt"/>
              </a:rPr>
              <a:t>      24) мотивы и причины желания стать приемными профессиональными воспитателями;</a:t>
            </a:r>
          </a:p>
          <a:p>
            <a:pPr algn="l" fontAlgn="base">
              <a:lnSpc>
                <a:spcPts val="1425"/>
              </a:lnSpc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+mj-lt"/>
              </a:rPr>
              <a:t>      25) номер текущего банковского счета;</a:t>
            </a:r>
          </a:p>
          <a:p>
            <a:pPr algn="l" fontAlgn="base">
              <a:lnSpc>
                <a:spcPts val="1425"/>
              </a:lnSpc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+mj-lt"/>
              </a:rPr>
              <a:t>      26) вывод органа;</a:t>
            </a:r>
          </a:p>
          <a:p>
            <a:pPr algn="l" fontAlgn="base">
              <a:lnSpc>
                <a:spcPts val="1425"/>
              </a:lnSpc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+mj-lt"/>
              </a:rPr>
              <a:t>      27) подпись руководителя органа, вынесшего решение. </a:t>
            </a:r>
          </a:p>
          <a:p>
            <a:r>
              <a:rPr lang="ru-RU" dirty="0">
                <a:latin typeface="+mj-lt"/>
              </a:rPr>
              <a:t/>
            </a:r>
            <a:br>
              <a:rPr lang="ru-RU" dirty="0">
                <a:latin typeface="+mj-lt"/>
              </a:rPr>
            </a:br>
            <a:endParaRPr lang="aa-ET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579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Группа 35"/>
          <p:cNvGrpSpPr/>
          <p:nvPr/>
        </p:nvGrpSpPr>
        <p:grpSpPr>
          <a:xfrm>
            <a:off x="0" y="146303"/>
            <a:ext cx="12195811" cy="950977"/>
            <a:chOff x="0" y="146303"/>
            <a:chExt cx="12195811" cy="716503"/>
          </a:xfrm>
        </p:grpSpPr>
        <p:grpSp>
          <p:nvGrpSpPr>
            <p:cNvPr id="21" name="Группа 20"/>
            <p:cNvGrpSpPr/>
            <p:nvPr/>
          </p:nvGrpSpPr>
          <p:grpSpPr>
            <a:xfrm>
              <a:off x="0" y="146303"/>
              <a:ext cx="10771412" cy="712922"/>
              <a:chOff x="0" y="146303"/>
              <a:chExt cx="10771412" cy="712922"/>
            </a:xfrm>
          </p:grpSpPr>
          <p:sp>
            <p:nvSpPr>
              <p:cNvPr id="5" name="Блок-схема: данные 4"/>
              <p:cNvSpPr/>
              <p:nvPr/>
            </p:nvSpPr>
            <p:spPr>
              <a:xfrm>
                <a:off x="5394740" y="149530"/>
                <a:ext cx="5376672" cy="709695"/>
              </a:xfrm>
              <a:prstGeom prst="flowChartInputOutput">
                <a:avLst/>
              </a:prstGeom>
              <a:solidFill>
                <a:srgbClr val="1A91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8" name="Блок-схема: процесс 17"/>
              <p:cNvSpPr/>
              <p:nvPr/>
            </p:nvSpPr>
            <p:spPr>
              <a:xfrm>
                <a:off x="0" y="146303"/>
                <a:ext cx="6518257" cy="712921"/>
              </a:xfrm>
              <a:prstGeom prst="flowChartProcess">
                <a:avLst/>
              </a:prstGeom>
              <a:solidFill>
                <a:srgbClr val="1A91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pic>
          <p:nvPicPr>
            <p:cNvPr id="29" name="Рисунок 28"/>
            <p:cNvPicPr>
              <a:picLocks noChangeAspect="1"/>
            </p:cNvPicPr>
            <p:nvPr/>
          </p:nvPicPr>
          <p:blipFill rotWithShape="1">
            <a:blip r:embed="rId2"/>
            <a:srcRect r="80951"/>
            <a:stretch/>
          </p:blipFill>
          <p:spPr>
            <a:xfrm>
              <a:off x="10143885" y="149512"/>
              <a:ext cx="2051926" cy="713294"/>
            </a:xfrm>
            <a:prstGeom prst="rect">
              <a:avLst/>
            </a:prstGeom>
          </p:spPr>
        </p:pic>
      </p:grp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5A9C320A-5AF9-5D7B-2649-01E291D4213D}"/>
              </a:ext>
            </a:extLst>
          </p:cNvPr>
          <p:cNvCxnSpPr/>
          <p:nvPr/>
        </p:nvCxnSpPr>
        <p:spPr>
          <a:xfrm>
            <a:off x="4788" y="6797821"/>
            <a:ext cx="12196788" cy="0"/>
          </a:xfrm>
          <a:prstGeom prst="line">
            <a:avLst/>
          </a:prstGeom>
          <a:ln w="28575">
            <a:solidFill>
              <a:srgbClr val="1A91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116717" y="146303"/>
            <a:ext cx="0" cy="946223"/>
          </a:xfrm>
          <a:prstGeom prst="line">
            <a:avLst/>
          </a:prstGeom>
          <a:ln w="57150">
            <a:solidFill>
              <a:srgbClr val="FCD2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D6303F5-BC0B-76D5-771D-0E6CEE2205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689"/>
          <a:stretch/>
        </p:blipFill>
        <p:spPr>
          <a:xfrm>
            <a:off x="-102987" y="165267"/>
            <a:ext cx="1271330" cy="927260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E53C581-99D4-00DE-06CE-F0A0E8E0D51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413" y="187163"/>
            <a:ext cx="865348" cy="864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5B77CBB-4A55-2253-F4F6-874E7877A5A3}"/>
              </a:ext>
            </a:extLst>
          </p:cNvPr>
          <p:cNvSpPr txBox="1"/>
          <p:nvPr/>
        </p:nvSpPr>
        <p:spPr>
          <a:xfrm>
            <a:off x="385521" y="1830623"/>
            <a:ext cx="11577309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136076"/>
                </a:solidFill>
                <a:latin typeface="+mj-lt"/>
              </a:rPr>
              <a:t>БАЛАНЫ ҚАБЫЛДАЙТЫН КӘСІБИ ОТБАСЫ 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– </a:t>
            </a:r>
            <a:r>
              <a:rPr lang="ru-RU" sz="2000" dirty="0" err="1">
                <a:solidFill>
                  <a:schemeClr val="tx1"/>
                </a:solidFill>
                <a:latin typeface="+mj-lt"/>
              </a:rPr>
              <a:t>ағалы-інілілер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 мен </a:t>
            </a:r>
            <a:r>
              <a:rPr lang="ru-RU" sz="2000" dirty="0" err="1">
                <a:solidFill>
                  <a:schemeClr val="tx1"/>
                </a:solidFill>
                <a:latin typeface="+mj-lt"/>
              </a:rPr>
              <a:t>апалы-сіңлілілерді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 (</a:t>
            </a:r>
            <a:r>
              <a:rPr lang="ru-RU" sz="2000" dirty="0" err="1">
                <a:solidFill>
                  <a:schemeClr val="tx1"/>
                </a:solidFill>
                <a:latin typeface="+mj-lt"/>
              </a:rPr>
              <a:t>қарындастарды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) </a:t>
            </a:r>
            <a:r>
              <a:rPr lang="ru-RU" sz="2000" dirty="0" err="1">
                <a:solidFill>
                  <a:schemeClr val="tx1"/>
                </a:solidFill>
                <a:latin typeface="+mj-lt"/>
              </a:rPr>
              <a:t>қоспағанда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+mj-lt"/>
              </a:rPr>
              <a:t>Қазақстан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j-lt"/>
              </a:rPr>
              <a:t>Республикасы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j-lt"/>
              </a:rPr>
              <a:t>Әлеуметтік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j-lt"/>
              </a:rPr>
              <a:t>кодексінің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 133-бабы 1-тармағының </a:t>
            </a:r>
            <a:r>
              <a:rPr lang="ru-RU" sz="2000" dirty="0">
                <a:solidFill>
                  <a:schemeClr val="tx1"/>
                </a:solidFill>
                <a:latin typeface="+mj-lt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1)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, </a:t>
            </a:r>
            <a:r>
              <a:rPr lang="ru-RU" sz="2000" dirty="0">
                <a:solidFill>
                  <a:schemeClr val="tx1"/>
                </a:solidFill>
                <a:latin typeface="+mj-lt"/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2)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 </a:t>
            </a:r>
            <a:r>
              <a:rPr lang="ru-RU" sz="2000" dirty="0">
                <a:solidFill>
                  <a:schemeClr val="tx1"/>
                </a:solidFill>
                <a:latin typeface="+mj-lt"/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3)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 </a:t>
            </a:r>
            <a:r>
              <a:rPr lang="ru-RU" sz="2000" dirty="0" err="1">
                <a:solidFill>
                  <a:schemeClr val="tx1"/>
                </a:solidFill>
                <a:latin typeface="+mj-lt"/>
              </a:rPr>
              <a:t>және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 </a:t>
            </a:r>
            <a:r>
              <a:rPr lang="ru-RU" sz="2000" dirty="0">
                <a:solidFill>
                  <a:schemeClr val="tx1"/>
                </a:solidFill>
                <a:latin typeface="+mj-lt"/>
                <a:hlinkClick r:id="rId8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9) тармақшаларында</a:t>
            </a:r>
            <a:r>
              <a:rPr lang="en-US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j-lt"/>
              </a:rPr>
              <a:t>көзделген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j-lt"/>
              </a:rPr>
              <a:t>негіздер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j-lt"/>
              </a:rPr>
              <a:t>бойынша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j-lt"/>
              </a:rPr>
              <a:t>арнаулы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j-lt"/>
              </a:rPr>
              <a:t>әлеуметтік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j-lt"/>
              </a:rPr>
              <a:t>көрсетілетін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j-lt"/>
              </a:rPr>
              <a:t>қызметтерге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j-lt"/>
              </a:rPr>
              <a:t>мұқтаж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j-lt"/>
              </a:rPr>
              <a:t>төртеуден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j-lt"/>
              </a:rPr>
              <a:t>аспайтын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j-lt"/>
              </a:rPr>
              <a:t>баланы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j-lt"/>
              </a:rPr>
              <a:t>алдын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 ала </a:t>
            </a:r>
            <a:r>
              <a:rPr lang="ru-RU" sz="2000" dirty="0" err="1">
                <a:solidFill>
                  <a:schemeClr val="tx1"/>
                </a:solidFill>
                <a:latin typeface="+mj-lt"/>
              </a:rPr>
              <a:t>таңдамай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j-lt"/>
              </a:rPr>
              <a:t>тәрбиелеуге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j-lt"/>
              </a:rPr>
              <a:t>қабылдайтын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j-lt"/>
              </a:rPr>
              <a:t>отбасына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j-lt"/>
              </a:rPr>
              <a:t>уақытша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j-lt"/>
              </a:rPr>
              <a:t>орналастыру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+mj-lt"/>
              </a:rPr>
              <a:t>нысаны</a:t>
            </a:r>
            <a:endParaRPr lang="aa-ET" sz="20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6300E4-FD09-6808-8968-2F2EF092D996}"/>
              </a:ext>
            </a:extLst>
          </p:cNvPr>
          <p:cNvSpPr txBox="1"/>
          <p:nvPr/>
        </p:nvSpPr>
        <p:spPr>
          <a:xfrm>
            <a:off x="407210" y="4678184"/>
            <a:ext cx="1130557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136076"/>
                </a:solidFill>
                <a:latin typeface="+mj-lt"/>
              </a:rPr>
              <a:t>ПРИЕМНАЯ ПРОФЕССИОНАЛЬНАЯ СЕМЬЯ 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– форма временного устройства в семью, принявшую на воспитание без предварительного выбора не более четырех детей, нуждающихся в специальных социальных услугах по основаниям, предусмотренным </a:t>
            </a:r>
            <a:r>
              <a:rPr lang="ru-RU" sz="2000" dirty="0">
                <a:solidFill>
                  <a:schemeClr val="tx1"/>
                </a:solidFill>
                <a:latin typeface="+mj-lt"/>
                <a:hlinkClick r:id="rId9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подпунктами 1)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, </a:t>
            </a:r>
            <a:r>
              <a:rPr lang="ru-RU" sz="2000" dirty="0">
                <a:solidFill>
                  <a:schemeClr val="tx1"/>
                </a:solidFill>
                <a:latin typeface="+mj-lt"/>
                <a:hlinkClick r:id="rId10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2)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, </a:t>
            </a:r>
            <a:r>
              <a:rPr lang="ru-RU" sz="2000" dirty="0">
                <a:solidFill>
                  <a:schemeClr val="tx1"/>
                </a:solidFill>
                <a:latin typeface="+mj-lt"/>
                <a:hlinkClick r:id="rId11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3)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 и </a:t>
            </a:r>
            <a:r>
              <a:rPr lang="ru-RU" sz="2000" dirty="0">
                <a:solidFill>
                  <a:schemeClr val="tx1"/>
                </a:solidFill>
                <a:latin typeface="+mj-lt"/>
                <a:hlinkClick r:id="rId1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9)</a:t>
            </a:r>
            <a:r>
              <a:rPr lang="ru-RU" sz="2000" dirty="0">
                <a:solidFill>
                  <a:schemeClr val="tx1"/>
                </a:solidFill>
                <a:latin typeface="+mj-lt"/>
              </a:rPr>
              <a:t> пункта 1 статьи 133 Социального кодекса Республики Казахстан, за исключением братьев и сестер</a:t>
            </a:r>
            <a:endParaRPr lang="aa-ET" sz="20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4E56E85-4CEE-4486-E52E-C6095DE25892}"/>
              </a:ext>
            </a:extLst>
          </p:cNvPr>
          <p:cNvSpPr txBox="1"/>
          <p:nvPr/>
        </p:nvSpPr>
        <p:spPr>
          <a:xfrm>
            <a:off x="2109647" y="4118649"/>
            <a:ext cx="8217595" cy="461665"/>
          </a:xfrm>
          <a:prstGeom prst="rect">
            <a:avLst/>
          </a:prstGeom>
          <a:solidFill>
            <a:srgbClr val="FBCC34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+mj-lt"/>
              </a:rPr>
              <a:t>ВВОДИТСЯ В ДЕЙСТВИЕ С 01 ИЮЛЯ 2025 ГОДА</a:t>
            </a:r>
            <a:endParaRPr lang="aa-ET" sz="2400" b="1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4070F6A9-05FF-56C7-326D-189E0D8F4649}"/>
              </a:ext>
            </a:extLst>
          </p:cNvPr>
          <p:cNvCxnSpPr/>
          <p:nvPr/>
        </p:nvCxnSpPr>
        <p:spPr>
          <a:xfrm>
            <a:off x="0" y="3861060"/>
            <a:ext cx="10713095" cy="0"/>
          </a:xfrm>
          <a:prstGeom prst="line">
            <a:avLst/>
          </a:prstGeom>
          <a:ln w="76200">
            <a:solidFill>
              <a:srgbClr val="1A91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3A57DABA-3828-22D0-E957-987A6B143DD5}"/>
              </a:ext>
            </a:extLst>
          </p:cNvPr>
          <p:cNvSpPr txBox="1"/>
          <p:nvPr/>
        </p:nvSpPr>
        <p:spPr>
          <a:xfrm>
            <a:off x="1775400" y="1277045"/>
            <a:ext cx="9158899" cy="461665"/>
          </a:xfrm>
          <a:prstGeom prst="rect">
            <a:avLst/>
          </a:prstGeom>
          <a:solidFill>
            <a:srgbClr val="FBCC34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+mj-lt"/>
              </a:rPr>
              <a:t>2025 ЖЫЛДЫҢ 1 ШІЛДЕСІНЕН БАСТАП КҮШІНЕ ЕНЕДІ</a:t>
            </a:r>
            <a:endParaRPr lang="aa-ET" sz="24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40524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18394F-D6CD-CDA5-FFED-C4F0CE3ED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Группа 35">
            <a:extLst>
              <a:ext uri="{FF2B5EF4-FFF2-40B4-BE49-F238E27FC236}">
                <a16:creationId xmlns:a16="http://schemas.microsoft.com/office/drawing/2014/main" id="{3E604F96-DEA6-7101-9955-48AFE484D5E7}"/>
              </a:ext>
            </a:extLst>
          </p:cNvPr>
          <p:cNvGrpSpPr/>
          <p:nvPr/>
        </p:nvGrpSpPr>
        <p:grpSpPr>
          <a:xfrm>
            <a:off x="0" y="44530"/>
            <a:ext cx="12195811" cy="1177241"/>
            <a:chOff x="0" y="146303"/>
            <a:chExt cx="12195811" cy="716503"/>
          </a:xfrm>
        </p:grpSpPr>
        <p:grpSp>
          <p:nvGrpSpPr>
            <p:cNvPr id="21" name="Группа 20">
              <a:extLst>
                <a:ext uri="{FF2B5EF4-FFF2-40B4-BE49-F238E27FC236}">
                  <a16:creationId xmlns:a16="http://schemas.microsoft.com/office/drawing/2014/main" id="{F974CF5C-D175-D77A-A55F-29C02EF68764}"/>
                </a:ext>
              </a:extLst>
            </p:cNvPr>
            <p:cNvGrpSpPr/>
            <p:nvPr/>
          </p:nvGrpSpPr>
          <p:grpSpPr>
            <a:xfrm>
              <a:off x="0" y="146303"/>
              <a:ext cx="10771412" cy="712922"/>
              <a:chOff x="0" y="146303"/>
              <a:chExt cx="10771412" cy="712922"/>
            </a:xfrm>
          </p:grpSpPr>
          <p:sp>
            <p:nvSpPr>
              <p:cNvPr id="5" name="Блок-схема: данные 4">
                <a:extLst>
                  <a:ext uri="{FF2B5EF4-FFF2-40B4-BE49-F238E27FC236}">
                    <a16:creationId xmlns:a16="http://schemas.microsoft.com/office/drawing/2014/main" id="{5241AA90-F007-96FD-CEC6-81DCD5029D82}"/>
                  </a:ext>
                </a:extLst>
              </p:cNvPr>
              <p:cNvSpPr/>
              <p:nvPr/>
            </p:nvSpPr>
            <p:spPr>
              <a:xfrm>
                <a:off x="5394740" y="149530"/>
                <a:ext cx="5376672" cy="709695"/>
              </a:xfrm>
              <a:prstGeom prst="flowChartInputOutput">
                <a:avLst/>
              </a:prstGeom>
              <a:solidFill>
                <a:srgbClr val="1A91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8" name="Блок-схема: процесс 17">
                <a:extLst>
                  <a:ext uri="{FF2B5EF4-FFF2-40B4-BE49-F238E27FC236}">
                    <a16:creationId xmlns:a16="http://schemas.microsoft.com/office/drawing/2014/main" id="{9114BC4E-693A-D422-ED02-3284DA7C0501}"/>
                  </a:ext>
                </a:extLst>
              </p:cNvPr>
              <p:cNvSpPr/>
              <p:nvPr/>
            </p:nvSpPr>
            <p:spPr>
              <a:xfrm>
                <a:off x="0" y="146303"/>
                <a:ext cx="6518257" cy="712921"/>
              </a:xfrm>
              <a:prstGeom prst="flowChartProcess">
                <a:avLst/>
              </a:prstGeom>
              <a:solidFill>
                <a:srgbClr val="1A91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pic>
          <p:nvPicPr>
            <p:cNvPr id="29" name="Рисунок 28">
              <a:extLst>
                <a:ext uri="{FF2B5EF4-FFF2-40B4-BE49-F238E27FC236}">
                  <a16:creationId xmlns:a16="http://schemas.microsoft.com/office/drawing/2014/main" id="{A806EEAC-D313-ED6B-885E-33E59974F9C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80951"/>
            <a:stretch/>
          </p:blipFill>
          <p:spPr>
            <a:xfrm>
              <a:off x="10143885" y="149512"/>
              <a:ext cx="2051926" cy="713294"/>
            </a:xfrm>
            <a:prstGeom prst="rect">
              <a:avLst/>
            </a:prstGeom>
          </p:spPr>
        </p:pic>
      </p:grp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F6207FC7-3116-26DD-2673-725BCDAFA55A}"/>
              </a:ext>
            </a:extLst>
          </p:cNvPr>
          <p:cNvCxnSpPr/>
          <p:nvPr/>
        </p:nvCxnSpPr>
        <p:spPr>
          <a:xfrm>
            <a:off x="4788" y="6797821"/>
            <a:ext cx="12196788" cy="0"/>
          </a:xfrm>
          <a:prstGeom prst="line">
            <a:avLst/>
          </a:prstGeom>
          <a:ln w="28575">
            <a:solidFill>
              <a:srgbClr val="1A91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28821506-C4E1-46F4-2FCF-B26F5B568E42}"/>
              </a:ext>
            </a:extLst>
          </p:cNvPr>
          <p:cNvCxnSpPr/>
          <p:nvPr/>
        </p:nvCxnSpPr>
        <p:spPr>
          <a:xfrm>
            <a:off x="1116717" y="146303"/>
            <a:ext cx="0" cy="946223"/>
          </a:xfrm>
          <a:prstGeom prst="line">
            <a:avLst/>
          </a:prstGeom>
          <a:ln w="57150">
            <a:solidFill>
              <a:srgbClr val="FCD2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9F562BF-4753-D524-B132-847FEADA54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689"/>
          <a:stretch/>
        </p:blipFill>
        <p:spPr>
          <a:xfrm>
            <a:off x="-102987" y="165267"/>
            <a:ext cx="1271330" cy="927260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3991154-9A7C-696F-A5BE-479D94FE97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413" y="187163"/>
            <a:ext cx="865348" cy="864000"/>
          </a:xfrm>
          <a:prstGeom prst="rect">
            <a:avLst/>
          </a:prstGeom>
        </p:spPr>
      </p:pic>
      <p:sp>
        <p:nvSpPr>
          <p:cNvPr id="3" name="Шестиугольник 2">
            <a:extLst>
              <a:ext uri="{FF2B5EF4-FFF2-40B4-BE49-F238E27FC236}">
                <a16:creationId xmlns:a16="http://schemas.microsoft.com/office/drawing/2014/main" id="{A2A0EFB8-3225-7B71-1DA5-14B4700E1A3C}"/>
              </a:ext>
            </a:extLst>
          </p:cNvPr>
          <p:cNvSpPr/>
          <p:nvPr/>
        </p:nvSpPr>
        <p:spPr>
          <a:xfrm>
            <a:off x="10490434" y="2863726"/>
            <a:ext cx="1429266" cy="914400"/>
          </a:xfrm>
          <a:prstGeom prst="hexagon">
            <a:avLst/>
          </a:prstGeom>
          <a:solidFill>
            <a:srgbClr val="1A91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4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" name="Шестиугольник 5">
            <a:extLst>
              <a:ext uri="{FF2B5EF4-FFF2-40B4-BE49-F238E27FC236}">
                <a16:creationId xmlns:a16="http://schemas.microsoft.com/office/drawing/2014/main" id="{B913AFCF-3483-5BE1-DCCD-DB9F20431D77}"/>
              </a:ext>
            </a:extLst>
          </p:cNvPr>
          <p:cNvSpPr/>
          <p:nvPr/>
        </p:nvSpPr>
        <p:spPr>
          <a:xfrm>
            <a:off x="10490434" y="3913333"/>
            <a:ext cx="1429266" cy="914400"/>
          </a:xfrm>
          <a:prstGeom prst="hexagon">
            <a:avLst/>
          </a:prstGeom>
          <a:solidFill>
            <a:srgbClr val="1A91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4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Шестиугольник 7">
            <a:extLst>
              <a:ext uri="{FF2B5EF4-FFF2-40B4-BE49-F238E27FC236}">
                <a16:creationId xmlns:a16="http://schemas.microsoft.com/office/drawing/2014/main" id="{4AD6782D-4F3A-C24D-5970-39EEC5A6D609}"/>
              </a:ext>
            </a:extLst>
          </p:cNvPr>
          <p:cNvSpPr/>
          <p:nvPr/>
        </p:nvSpPr>
        <p:spPr>
          <a:xfrm>
            <a:off x="10490434" y="4962940"/>
            <a:ext cx="1429266" cy="914400"/>
          </a:xfrm>
          <a:prstGeom prst="hexagon">
            <a:avLst/>
          </a:prstGeom>
          <a:solidFill>
            <a:srgbClr val="1A91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4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0" name="Шестиугольник 9">
            <a:extLst>
              <a:ext uri="{FF2B5EF4-FFF2-40B4-BE49-F238E27FC236}">
                <a16:creationId xmlns:a16="http://schemas.microsoft.com/office/drawing/2014/main" id="{2D57C7F4-A595-A180-0079-C5699122ED01}"/>
              </a:ext>
            </a:extLst>
          </p:cNvPr>
          <p:cNvSpPr/>
          <p:nvPr/>
        </p:nvSpPr>
        <p:spPr>
          <a:xfrm>
            <a:off x="10490434" y="1814119"/>
            <a:ext cx="1429266" cy="914400"/>
          </a:xfrm>
          <a:prstGeom prst="hexagon">
            <a:avLst/>
          </a:prstGeom>
          <a:solidFill>
            <a:srgbClr val="1A91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4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1" name="Шестиугольник 10">
            <a:extLst>
              <a:ext uri="{FF2B5EF4-FFF2-40B4-BE49-F238E27FC236}">
                <a16:creationId xmlns:a16="http://schemas.microsoft.com/office/drawing/2014/main" id="{61B8D7C7-CF00-B0E5-49DA-8AD5F3C52131}"/>
              </a:ext>
            </a:extLst>
          </p:cNvPr>
          <p:cNvSpPr/>
          <p:nvPr/>
        </p:nvSpPr>
        <p:spPr>
          <a:xfrm>
            <a:off x="479866" y="1814119"/>
            <a:ext cx="11231121" cy="914400"/>
          </a:xfrm>
          <a:prstGeom prst="hexagon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kk-KZ" sz="2000" b="1" dirty="0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жетім балалар/ </a:t>
            </a:r>
            <a:r>
              <a:rPr lang="ru-RU" sz="2000" b="1" dirty="0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дети-сироты</a:t>
            </a:r>
          </a:p>
        </p:txBody>
      </p:sp>
      <p:sp>
        <p:nvSpPr>
          <p:cNvPr id="12" name="Шестиугольник 11">
            <a:extLst>
              <a:ext uri="{FF2B5EF4-FFF2-40B4-BE49-F238E27FC236}">
                <a16:creationId xmlns:a16="http://schemas.microsoft.com/office/drawing/2014/main" id="{CAA81211-C514-095A-ABBB-447A346469DD}"/>
              </a:ext>
            </a:extLst>
          </p:cNvPr>
          <p:cNvSpPr/>
          <p:nvPr/>
        </p:nvSpPr>
        <p:spPr>
          <a:xfrm>
            <a:off x="479868" y="2863726"/>
            <a:ext cx="11261145" cy="914400"/>
          </a:xfrm>
          <a:prstGeom prst="hexagon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ru-RU" sz="2000" b="1" dirty="0" err="1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ата-аналарының</a:t>
            </a:r>
            <a:r>
              <a:rPr lang="ru-RU" sz="2000" b="1" dirty="0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 (</a:t>
            </a:r>
            <a:r>
              <a:rPr lang="ru-RU" sz="2000" b="1" dirty="0" err="1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ата-анасының</a:t>
            </a:r>
            <a:r>
              <a:rPr lang="ru-RU" sz="2000" b="1" dirty="0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) </a:t>
            </a:r>
            <a:r>
              <a:rPr lang="ru-RU" sz="2000" b="1" dirty="0" err="1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қамқорлығынсыз</a:t>
            </a:r>
            <a:r>
              <a:rPr lang="ru-RU" sz="2000" b="1" dirty="0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қалған</a:t>
            </a:r>
            <a:r>
              <a:rPr lang="ru-RU" sz="2000" b="1" dirty="0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балалар</a:t>
            </a:r>
            <a:r>
              <a:rPr lang="ru-RU" sz="2000" b="1" dirty="0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/ дети, оставшиеся без попечения родителей</a:t>
            </a:r>
          </a:p>
        </p:txBody>
      </p:sp>
      <p:sp>
        <p:nvSpPr>
          <p:cNvPr id="13" name="Шестиугольник 12">
            <a:extLst>
              <a:ext uri="{FF2B5EF4-FFF2-40B4-BE49-F238E27FC236}">
                <a16:creationId xmlns:a16="http://schemas.microsoft.com/office/drawing/2014/main" id="{FF215A37-88E7-94EF-6656-DEE7AF93BCAE}"/>
              </a:ext>
            </a:extLst>
          </p:cNvPr>
          <p:cNvSpPr/>
          <p:nvPr/>
        </p:nvSpPr>
        <p:spPr>
          <a:xfrm>
            <a:off x="480120" y="3913333"/>
            <a:ext cx="11261145" cy="914400"/>
          </a:xfrm>
          <a:prstGeom prst="hexagon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ru-RU" sz="2000" b="1" dirty="0" err="1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қадағалаусыз</a:t>
            </a:r>
            <a:r>
              <a:rPr lang="ru-RU" sz="2000" b="1" dirty="0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және</a:t>
            </a:r>
            <a:r>
              <a:rPr lang="ru-RU" sz="2000" b="1" dirty="0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панасыз</a:t>
            </a:r>
            <a:r>
              <a:rPr lang="ru-RU" sz="2000" b="1" dirty="0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қалған</a:t>
            </a:r>
            <a:r>
              <a:rPr lang="ru-RU" sz="2000" b="1" dirty="0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балалар</a:t>
            </a:r>
            <a:r>
              <a:rPr lang="ru-RU" sz="2000" b="1" dirty="0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/ безнадзорные и беспризорные дети</a:t>
            </a:r>
          </a:p>
        </p:txBody>
      </p:sp>
      <p:sp>
        <p:nvSpPr>
          <p:cNvPr id="14" name="Шестиугольник 13">
            <a:extLst>
              <a:ext uri="{FF2B5EF4-FFF2-40B4-BE49-F238E27FC236}">
                <a16:creationId xmlns:a16="http://schemas.microsoft.com/office/drawing/2014/main" id="{0AC09BCD-135E-E399-E307-527E20A15979}"/>
              </a:ext>
            </a:extLst>
          </p:cNvPr>
          <p:cNvSpPr/>
          <p:nvPr/>
        </p:nvSpPr>
        <p:spPr>
          <a:xfrm>
            <a:off x="480120" y="4962940"/>
            <a:ext cx="11261144" cy="914400"/>
          </a:xfrm>
          <a:prstGeom prst="hexagon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ru-RU" sz="2000" b="1" dirty="0" err="1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қатыгез</a:t>
            </a:r>
            <a:r>
              <a:rPr lang="ru-RU" sz="2000" b="1" dirty="0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қарым-қатынас</a:t>
            </a:r>
            <a:r>
              <a:rPr lang="ru-RU" sz="2000" b="1" dirty="0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/ жестокое обращение</a:t>
            </a:r>
          </a:p>
        </p:txBody>
      </p:sp>
      <p:sp>
        <p:nvSpPr>
          <p:cNvPr id="16" name="Шестиугольник 15">
            <a:extLst>
              <a:ext uri="{FF2B5EF4-FFF2-40B4-BE49-F238E27FC236}">
                <a16:creationId xmlns:a16="http://schemas.microsoft.com/office/drawing/2014/main" id="{D1CDD439-9649-F884-B961-7C3376D32738}"/>
              </a:ext>
            </a:extLst>
          </p:cNvPr>
          <p:cNvSpPr/>
          <p:nvPr/>
        </p:nvSpPr>
        <p:spPr>
          <a:xfrm>
            <a:off x="385579" y="1802243"/>
            <a:ext cx="1060704" cy="914400"/>
          </a:xfrm>
          <a:prstGeom prst="hexagon">
            <a:avLst/>
          </a:prstGeom>
          <a:solidFill>
            <a:srgbClr val="1A91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k-KZ" sz="3600" dirty="0">
                <a:latin typeface="Arial Black" panose="020B0A04020102020204" pitchFamily="34" charset="0"/>
              </a:rPr>
              <a:t>1</a:t>
            </a:r>
            <a:endParaRPr lang="ru-RU" sz="3600" dirty="0">
              <a:latin typeface="Arial Black" panose="020B0A04020102020204" pitchFamily="34" charset="0"/>
            </a:endParaRPr>
          </a:p>
        </p:txBody>
      </p:sp>
      <p:sp>
        <p:nvSpPr>
          <p:cNvPr id="19" name="Шестиугольник 18">
            <a:extLst>
              <a:ext uri="{FF2B5EF4-FFF2-40B4-BE49-F238E27FC236}">
                <a16:creationId xmlns:a16="http://schemas.microsoft.com/office/drawing/2014/main" id="{24CC8A75-09A6-6007-D7C7-5DA913F4541F}"/>
              </a:ext>
            </a:extLst>
          </p:cNvPr>
          <p:cNvSpPr/>
          <p:nvPr/>
        </p:nvSpPr>
        <p:spPr>
          <a:xfrm>
            <a:off x="385579" y="2863726"/>
            <a:ext cx="1060704" cy="914400"/>
          </a:xfrm>
          <a:prstGeom prst="hexagon">
            <a:avLst/>
          </a:prstGeom>
          <a:solidFill>
            <a:srgbClr val="1A91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k-KZ" sz="3600" dirty="0">
                <a:latin typeface="Arial Black" panose="020B0A04020102020204" pitchFamily="34" charset="0"/>
              </a:rPr>
              <a:t>2</a:t>
            </a:r>
            <a:endParaRPr lang="ru-RU" sz="3600" dirty="0">
              <a:latin typeface="Arial Black" panose="020B0A04020102020204" pitchFamily="34" charset="0"/>
            </a:endParaRPr>
          </a:p>
        </p:txBody>
      </p:sp>
      <p:sp>
        <p:nvSpPr>
          <p:cNvPr id="20" name="Шестиугольник 19">
            <a:extLst>
              <a:ext uri="{FF2B5EF4-FFF2-40B4-BE49-F238E27FC236}">
                <a16:creationId xmlns:a16="http://schemas.microsoft.com/office/drawing/2014/main" id="{85834F81-7F55-B628-0B54-5E5CF10C903A}"/>
              </a:ext>
            </a:extLst>
          </p:cNvPr>
          <p:cNvSpPr/>
          <p:nvPr/>
        </p:nvSpPr>
        <p:spPr>
          <a:xfrm>
            <a:off x="385579" y="3913333"/>
            <a:ext cx="1060704" cy="914400"/>
          </a:xfrm>
          <a:prstGeom prst="hexagon">
            <a:avLst/>
          </a:prstGeom>
          <a:solidFill>
            <a:srgbClr val="1A91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k-KZ" sz="3600" dirty="0">
                <a:latin typeface="Arial Black" panose="020B0A04020102020204" pitchFamily="34" charset="0"/>
              </a:rPr>
              <a:t>3</a:t>
            </a:r>
            <a:endParaRPr lang="ru-RU" sz="3600" dirty="0">
              <a:latin typeface="Arial Black" panose="020B0A04020102020204" pitchFamily="34" charset="0"/>
            </a:endParaRPr>
          </a:p>
        </p:txBody>
      </p:sp>
      <p:sp>
        <p:nvSpPr>
          <p:cNvPr id="22" name="Шестиугольник 21">
            <a:extLst>
              <a:ext uri="{FF2B5EF4-FFF2-40B4-BE49-F238E27FC236}">
                <a16:creationId xmlns:a16="http://schemas.microsoft.com/office/drawing/2014/main" id="{D72E6153-0B4C-AADF-E102-74B3720FA4EA}"/>
              </a:ext>
            </a:extLst>
          </p:cNvPr>
          <p:cNvSpPr/>
          <p:nvPr/>
        </p:nvSpPr>
        <p:spPr>
          <a:xfrm>
            <a:off x="385579" y="4962940"/>
            <a:ext cx="1060704" cy="914400"/>
          </a:xfrm>
          <a:prstGeom prst="hexagon">
            <a:avLst/>
          </a:prstGeom>
          <a:solidFill>
            <a:srgbClr val="1A91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k-KZ" sz="3600" dirty="0">
                <a:latin typeface="Arial Black" panose="020B0A04020102020204" pitchFamily="34" charset="0"/>
              </a:rPr>
              <a:t>4</a:t>
            </a:r>
            <a:endParaRPr lang="ru-RU" sz="3600" dirty="0">
              <a:latin typeface="Arial Black" panose="020B0A04020102020204" pitchFamily="34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B4A5C585-E50B-703B-B5CE-7F459F5AF783}"/>
              </a:ext>
            </a:extLst>
          </p:cNvPr>
          <p:cNvSpPr/>
          <p:nvPr/>
        </p:nvSpPr>
        <p:spPr>
          <a:xfrm>
            <a:off x="2163831" y="183616"/>
            <a:ext cx="8333760" cy="98488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sz="2400" b="1" i="0" u="none" strike="noStrike" dirty="0">
                <a:solidFill>
                  <a:schemeClr val="bg1"/>
                </a:solidFill>
                <a:effectLst/>
                <a:latin typeface="+mj-lt"/>
              </a:rPr>
              <a:t>БАЛАЛАРДЫҢ САНАТТАРЫ</a:t>
            </a:r>
          </a:p>
          <a:p>
            <a:endParaRPr lang="ru-RU" sz="1000" b="1" i="0" u="none" strike="noStrike" dirty="0">
              <a:solidFill>
                <a:schemeClr val="bg1"/>
              </a:solidFill>
              <a:effectLst/>
              <a:latin typeface="+mj-lt"/>
            </a:endParaRPr>
          </a:p>
          <a:p>
            <a:r>
              <a:rPr lang="ru-RU" sz="2400" b="1" dirty="0">
                <a:solidFill>
                  <a:schemeClr val="bg1"/>
                </a:solidFill>
                <a:latin typeface="+mj-lt"/>
                <a:ea typeface="Cambria Math" panose="02040503050406030204" pitchFamily="18" charset="0"/>
              </a:rPr>
              <a:t>КАТЕГОРИИ ДЕТЕЙ</a:t>
            </a:r>
            <a:endParaRPr lang="ru-RU" sz="1800" b="1" dirty="0">
              <a:solidFill>
                <a:schemeClr val="bg1"/>
              </a:solidFill>
              <a:latin typeface="+mj-lt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627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BBB9C694-8B6C-E176-DE09-9C0D43C668B9}"/>
              </a:ext>
            </a:extLst>
          </p:cNvPr>
          <p:cNvCxnSpPr/>
          <p:nvPr/>
        </p:nvCxnSpPr>
        <p:spPr>
          <a:xfrm>
            <a:off x="6096000" y="1556792"/>
            <a:ext cx="0" cy="5301208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D2EAFAE0-5E3C-C806-66FF-3184891B05A2}"/>
              </a:ext>
            </a:extLst>
          </p:cNvPr>
          <p:cNvCxnSpPr/>
          <p:nvPr/>
        </p:nvCxnSpPr>
        <p:spPr>
          <a:xfrm>
            <a:off x="0" y="1556792"/>
            <a:ext cx="12192000" cy="0"/>
          </a:xfrm>
          <a:prstGeom prst="line">
            <a:avLst/>
          </a:prstGeom>
          <a:ln w="38100">
            <a:solidFill>
              <a:srgbClr val="FCD2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кругленный прямоугольник 10">
            <a:extLst>
              <a:ext uri="{FF2B5EF4-FFF2-40B4-BE49-F238E27FC236}">
                <a16:creationId xmlns:a16="http://schemas.microsoft.com/office/drawing/2014/main" id="{F2D7EB2D-C68C-0266-6F47-736624C0BDEC}"/>
              </a:ext>
            </a:extLst>
          </p:cNvPr>
          <p:cNvSpPr/>
          <p:nvPr/>
        </p:nvSpPr>
        <p:spPr>
          <a:xfrm>
            <a:off x="555893" y="1224407"/>
            <a:ext cx="5110099" cy="620417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800" b="1" i="0" u="none" strike="noStrike" dirty="0">
                <a:solidFill>
                  <a:srgbClr val="000000"/>
                </a:solidFill>
                <a:effectLst/>
                <a:latin typeface="+mj-lt"/>
              </a:rPr>
              <a:t>ҮМІТКЕРЛЕРГЕ ҚОЙЫЛАТЫН ТАЛАПТАР</a:t>
            </a:r>
            <a:endParaRPr lang="ru-RU" sz="1800" b="1" i="1" dirty="0">
              <a:solidFill>
                <a:srgbClr val="1A91B2"/>
              </a:solidFill>
              <a:latin typeface="+mj-lt"/>
              <a:ea typeface="Cambria Math" panose="02040503050406030204" pitchFamily="18" charset="0"/>
              <a:cs typeface="Tahoma" pitchFamily="34" charset="0"/>
            </a:endParaRPr>
          </a:p>
        </p:txBody>
      </p:sp>
      <p:sp>
        <p:nvSpPr>
          <p:cNvPr id="12" name="Скругленный прямоугольник 11">
            <a:extLst>
              <a:ext uri="{FF2B5EF4-FFF2-40B4-BE49-F238E27FC236}">
                <a16:creationId xmlns:a16="http://schemas.microsoft.com/office/drawing/2014/main" id="{5B59699C-6A7A-5168-E277-50B04678A994}"/>
              </a:ext>
            </a:extLst>
          </p:cNvPr>
          <p:cNvSpPr/>
          <p:nvPr/>
        </p:nvSpPr>
        <p:spPr>
          <a:xfrm>
            <a:off x="6844394" y="1224407"/>
            <a:ext cx="4824663" cy="620417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rgbClr val="000000"/>
                </a:solidFill>
                <a:latin typeface="+mj-lt"/>
              </a:rPr>
              <a:t>ТРЕБОВАНИЯ К КАНДИДАТАМ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0B0AA570-23B4-6F98-82FE-8891871E3E39}"/>
              </a:ext>
            </a:extLst>
          </p:cNvPr>
          <p:cNvSpPr/>
          <p:nvPr/>
        </p:nvSpPr>
        <p:spPr>
          <a:xfrm>
            <a:off x="6240020" y="3292603"/>
            <a:ext cx="561677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Гражданство РК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rgbClr val="1A91B2"/>
                </a:solidFill>
                <a:latin typeface="+mj-lt"/>
                <a:ea typeface="Cambria Math" panose="02040503050406030204" pitchFamily="18" charset="0"/>
                <a:cs typeface="Tahoma" pitchFamily="34" charset="0"/>
              </a:rPr>
              <a:t>Возраст от 30 до </a:t>
            </a:r>
            <a:r>
              <a:rPr lang="aa-ET" sz="1600" b="1" dirty="0">
                <a:solidFill>
                  <a:srgbClr val="1A91B2"/>
                </a:solidFill>
                <a:latin typeface="+mj-lt"/>
                <a:ea typeface="Cambria Math" panose="02040503050406030204" pitchFamily="18" charset="0"/>
                <a:cs typeface="Tahoma" pitchFamily="34" charset="0"/>
              </a:rPr>
              <a:t>6</a:t>
            </a:r>
            <a:r>
              <a:rPr lang="ru-RU" sz="1600" b="1" dirty="0">
                <a:solidFill>
                  <a:srgbClr val="1A91B2"/>
                </a:solidFill>
                <a:latin typeface="+mj-lt"/>
                <a:ea typeface="Cambria Math" panose="02040503050406030204" pitchFamily="18" charset="0"/>
                <a:cs typeface="Tahoma" pitchFamily="34" charset="0"/>
              </a:rPr>
              <a:t>3 лет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Дееспособность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Отсутствие сведений о лишении, ограничении                 в родительских правах, отмены опеки, усыновления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Заключение о состоянии здоровья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Традиционная сексуальная ориентация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Отсутствие судимости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Заключение психиатра, нарколога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Наличие жилья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Наличие необходимого уровня дохода</a:t>
            </a:r>
          </a:p>
        </p:txBody>
      </p:sp>
      <p:pic>
        <p:nvPicPr>
          <p:cNvPr id="28" name="Рисунок 27" descr="Семья с девочкой со сплошной заливкой">
            <a:extLst>
              <a:ext uri="{FF2B5EF4-FFF2-40B4-BE49-F238E27FC236}">
                <a16:creationId xmlns:a16="http://schemas.microsoft.com/office/drawing/2014/main" id="{172ACBC7-6564-E1CD-9E03-5859CDFEF1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528347" y="1919914"/>
            <a:ext cx="1165190" cy="1165190"/>
          </a:xfrm>
          <a:prstGeom prst="rect">
            <a:avLst/>
          </a:prstGeom>
        </p:spPr>
      </p:pic>
      <p:grpSp>
        <p:nvGrpSpPr>
          <p:cNvPr id="29" name="Группа 28">
            <a:extLst>
              <a:ext uri="{FF2B5EF4-FFF2-40B4-BE49-F238E27FC236}">
                <a16:creationId xmlns:a16="http://schemas.microsoft.com/office/drawing/2014/main" id="{696F68CA-1E05-28D0-E325-C47D35628D3F}"/>
              </a:ext>
            </a:extLst>
          </p:cNvPr>
          <p:cNvGrpSpPr/>
          <p:nvPr/>
        </p:nvGrpSpPr>
        <p:grpSpPr>
          <a:xfrm>
            <a:off x="0" y="116540"/>
            <a:ext cx="12195811" cy="1006633"/>
            <a:chOff x="0" y="146303"/>
            <a:chExt cx="12195811" cy="716503"/>
          </a:xfrm>
        </p:grpSpPr>
        <p:grpSp>
          <p:nvGrpSpPr>
            <p:cNvPr id="30" name="Группа 29">
              <a:extLst>
                <a:ext uri="{FF2B5EF4-FFF2-40B4-BE49-F238E27FC236}">
                  <a16:creationId xmlns:a16="http://schemas.microsoft.com/office/drawing/2014/main" id="{E47F970D-BE4C-6D03-D6F9-553F0AA185D7}"/>
                </a:ext>
              </a:extLst>
            </p:cNvPr>
            <p:cNvGrpSpPr/>
            <p:nvPr/>
          </p:nvGrpSpPr>
          <p:grpSpPr>
            <a:xfrm>
              <a:off x="0" y="146303"/>
              <a:ext cx="10771412" cy="712922"/>
              <a:chOff x="0" y="146303"/>
              <a:chExt cx="10771412" cy="712922"/>
            </a:xfrm>
          </p:grpSpPr>
          <p:sp>
            <p:nvSpPr>
              <p:cNvPr id="32" name="Блок-схема: данные 4">
                <a:extLst>
                  <a:ext uri="{FF2B5EF4-FFF2-40B4-BE49-F238E27FC236}">
                    <a16:creationId xmlns:a16="http://schemas.microsoft.com/office/drawing/2014/main" id="{8A5FB24F-D8D0-C5ED-5AFC-4E741B35E20B}"/>
                  </a:ext>
                </a:extLst>
              </p:cNvPr>
              <p:cNvSpPr/>
              <p:nvPr/>
            </p:nvSpPr>
            <p:spPr>
              <a:xfrm>
                <a:off x="5394740" y="149530"/>
                <a:ext cx="5376672" cy="709695"/>
              </a:xfrm>
              <a:prstGeom prst="flowChartInputOutput">
                <a:avLst/>
              </a:prstGeom>
              <a:solidFill>
                <a:srgbClr val="1A91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3" name="Блок-схема: процесс 17">
                <a:extLst>
                  <a:ext uri="{FF2B5EF4-FFF2-40B4-BE49-F238E27FC236}">
                    <a16:creationId xmlns:a16="http://schemas.microsoft.com/office/drawing/2014/main" id="{7AC5A378-2040-1F99-E64E-323F089D0A3E}"/>
                  </a:ext>
                </a:extLst>
              </p:cNvPr>
              <p:cNvSpPr/>
              <p:nvPr/>
            </p:nvSpPr>
            <p:spPr>
              <a:xfrm>
                <a:off x="0" y="146303"/>
                <a:ext cx="6518257" cy="712921"/>
              </a:xfrm>
              <a:prstGeom prst="flowChartProcess">
                <a:avLst/>
              </a:prstGeom>
              <a:solidFill>
                <a:srgbClr val="1A91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pic>
          <p:nvPicPr>
            <p:cNvPr id="31" name="Рисунок 30">
              <a:extLst>
                <a:ext uri="{FF2B5EF4-FFF2-40B4-BE49-F238E27FC236}">
                  <a16:creationId xmlns:a16="http://schemas.microsoft.com/office/drawing/2014/main" id="{81FF71C8-8E9F-E359-0A27-07F447F9B45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r="80951"/>
            <a:stretch/>
          </p:blipFill>
          <p:spPr>
            <a:xfrm>
              <a:off x="10143885" y="149512"/>
              <a:ext cx="2051926" cy="713294"/>
            </a:xfrm>
            <a:prstGeom prst="rect">
              <a:avLst/>
            </a:prstGeom>
          </p:spPr>
        </p:pic>
      </p:grp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8E916E32-D6D0-A644-00B3-D5F68F0D2B5C}"/>
              </a:ext>
            </a:extLst>
          </p:cNvPr>
          <p:cNvCxnSpPr/>
          <p:nvPr/>
        </p:nvCxnSpPr>
        <p:spPr>
          <a:xfrm>
            <a:off x="1116717" y="146303"/>
            <a:ext cx="0" cy="946223"/>
          </a:xfrm>
          <a:prstGeom prst="line">
            <a:avLst/>
          </a:prstGeom>
          <a:ln w="57150">
            <a:solidFill>
              <a:srgbClr val="FCD2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Рисунок 34">
            <a:extLst>
              <a:ext uri="{FF2B5EF4-FFF2-40B4-BE49-F238E27FC236}">
                <a16:creationId xmlns:a16="http://schemas.microsoft.com/office/drawing/2014/main" id="{0C523545-EA04-1622-F034-C11C70ED3E1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689"/>
          <a:stretch/>
        </p:blipFill>
        <p:spPr>
          <a:xfrm>
            <a:off x="-102987" y="165267"/>
            <a:ext cx="1271330" cy="927260"/>
          </a:xfrm>
          <a:prstGeom prst="rect">
            <a:avLst/>
          </a:prstGeom>
        </p:spPr>
      </p:pic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EE13B5DA-C9F4-4263-3B35-645DCD52DD6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413" y="187163"/>
            <a:ext cx="865348" cy="864000"/>
          </a:xfrm>
          <a:prstGeom prst="rect">
            <a:avLst/>
          </a:prstGeom>
        </p:spPr>
      </p:pic>
      <p:pic>
        <p:nvPicPr>
          <p:cNvPr id="38" name="Рисунок 37" descr="Семья с девочкой со сплошной заливкой">
            <a:extLst>
              <a:ext uri="{FF2B5EF4-FFF2-40B4-BE49-F238E27FC236}">
                <a16:creationId xmlns:a16="http://schemas.microsoft.com/office/drawing/2014/main" id="{61173A89-AD36-A39F-87B1-F42B53CA8C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8832380" y="1917940"/>
            <a:ext cx="1165190" cy="1165190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25A45EF5-A272-F82E-346A-B00569DB76B0}"/>
              </a:ext>
            </a:extLst>
          </p:cNvPr>
          <p:cNvSpPr txBox="1"/>
          <p:nvPr/>
        </p:nvSpPr>
        <p:spPr>
          <a:xfrm>
            <a:off x="179597" y="3366572"/>
            <a:ext cx="6159062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Қазақстан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Республикасының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азаматтығы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болуы</a:t>
            </a:r>
            <a:endParaRPr lang="ru-RU" sz="1600" dirty="0">
              <a:latin typeface="+mj-lt"/>
              <a:ea typeface="Cambria Math" panose="02040503050406030204" pitchFamily="18" charset="0"/>
              <a:cs typeface="Tahoma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 err="1">
                <a:solidFill>
                  <a:srgbClr val="1A91B2"/>
                </a:solidFill>
                <a:latin typeface="+mj-lt"/>
                <a:ea typeface="Cambria Math" panose="02040503050406030204" pitchFamily="18" charset="0"/>
                <a:cs typeface="Tahoma" pitchFamily="34" charset="0"/>
              </a:rPr>
              <a:t>Жасы</a:t>
            </a:r>
            <a:r>
              <a:rPr lang="ru-RU" sz="1600" b="1" dirty="0">
                <a:solidFill>
                  <a:srgbClr val="1A91B2"/>
                </a:solidFill>
                <a:latin typeface="+mj-lt"/>
                <a:ea typeface="Cambria Math" panose="02040503050406030204" pitchFamily="18" charset="0"/>
                <a:cs typeface="Tahoma" pitchFamily="34" charset="0"/>
              </a:rPr>
              <a:t> 30-дан 63 </a:t>
            </a:r>
            <a:r>
              <a:rPr lang="ru-RU" sz="1600" b="1" dirty="0" err="1">
                <a:solidFill>
                  <a:srgbClr val="1A91B2"/>
                </a:solidFill>
                <a:latin typeface="+mj-lt"/>
                <a:ea typeface="Cambria Math" panose="02040503050406030204" pitchFamily="18" charset="0"/>
                <a:cs typeface="Tahoma" pitchFamily="34" charset="0"/>
              </a:rPr>
              <a:t>жасқа</a:t>
            </a:r>
            <a:r>
              <a:rPr lang="ru-RU" sz="1600" b="1" dirty="0">
                <a:solidFill>
                  <a:srgbClr val="1A91B2"/>
                </a:solidFill>
                <a:latin typeface="+mj-lt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srgbClr val="1A91B2"/>
                </a:solidFill>
                <a:latin typeface="+mj-lt"/>
                <a:ea typeface="Cambria Math" panose="02040503050406030204" pitchFamily="18" charset="0"/>
                <a:cs typeface="Tahoma" pitchFamily="34" charset="0"/>
              </a:rPr>
              <a:t>дейін</a:t>
            </a:r>
            <a:endParaRPr lang="ru-RU" sz="1600" b="1" dirty="0">
              <a:solidFill>
                <a:srgbClr val="1A91B2"/>
              </a:solidFill>
              <a:latin typeface="+mj-lt"/>
              <a:ea typeface="Cambria Math" panose="02040503050406030204" pitchFamily="18" charset="0"/>
              <a:cs typeface="Tahoma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Есі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дұрыс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 (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құқық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және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әрекет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қабілеттілігі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 бар)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болуы</a:t>
            </a:r>
            <a:endParaRPr lang="ru-RU" sz="1600" dirty="0">
              <a:latin typeface="+mj-lt"/>
              <a:ea typeface="Cambria Math" panose="02040503050406030204" pitchFamily="18" charset="0"/>
              <a:cs typeface="Tahoma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Ата-ана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құқықтарынан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айырылмаған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,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шектелмеген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,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қорғаншылық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немесе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қамқоршылықтан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, бала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асырап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алудан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 бас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тарту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фактілері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болмауы</a:t>
            </a:r>
            <a:endParaRPr lang="ru-RU" sz="1600" dirty="0">
              <a:latin typeface="+mj-lt"/>
              <a:ea typeface="Cambria Math" panose="02040503050406030204" pitchFamily="18" charset="0"/>
              <a:cs typeface="Tahoma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Денсаулығы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туралы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медициналық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қорытындының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 (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анықтаманың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)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болуы</a:t>
            </a:r>
            <a:endParaRPr lang="ru-RU" sz="1600" dirty="0">
              <a:latin typeface="+mj-lt"/>
              <a:ea typeface="Cambria Math" panose="02040503050406030204" pitchFamily="18" charset="0"/>
              <a:cs typeface="Tahoma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Дәстүрлі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жыныстық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бағдар</a:t>
            </a:r>
            <a:endParaRPr lang="ru-RU" sz="1600" dirty="0">
              <a:latin typeface="+mj-lt"/>
              <a:ea typeface="Cambria Math" panose="02040503050406030204" pitchFamily="18" charset="0"/>
              <a:cs typeface="Tahoma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Соттылығы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болмауы</a:t>
            </a:r>
            <a:endParaRPr lang="ru-RU" sz="1600" dirty="0">
              <a:latin typeface="+mj-lt"/>
              <a:ea typeface="Cambria Math" panose="02040503050406030204" pitchFamily="18" charset="0"/>
              <a:cs typeface="Tahoma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Психиатр мен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наркологтың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қорытындысы</a:t>
            </a:r>
            <a:endParaRPr lang="ru-RU" sz="1600" dirty="0">
              <a:latin typeface="+mj-lt"/>
              <a:ea typeface="Cambria Math" panose="02040503050406030204" pitchFamily="18" charset="0"/>
              <a:cs typeface="Tahoma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Тұрақты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 тұрғын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үйінің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болуы</a:t>
            </a:r>
            <a:endParaRPr lang="ru-RU" sz="1600" dirty="0">
              <a:latin typeface="+mj-lt"/>
              <a:ea typeface="Cambria Math" panose="02040503050406030204" pitchFamily="18" charset="0"/>
              <a:cs typeface="Tahoma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Қажетті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деңгейде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табысы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 (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кірісі</a:t>
            </a:r>
            <a:r>
              <a:rPr lang="ru-RU" sz="1600" dirty="0">
                <a:latin typeface="+mj-lt"/>
                <a:ea typeface="Cambria Math" panose="02040503050406030204" pitchFamily="18" charset="0"/>
                <a:cs typeface="Tahoma" pitchFamily="34" charset="0"/>
              </a:rPr>
              <a:t>) </a:t>
            </a:r>
            <a:r>
              <a:rPr lang="ru-RU" sz="1600" dirty="0" err="1">
                <a:latin typeface="+mj-lt"/>
                <a:ea typeface="Cambria Math" panose="02040503050406030204" pitchFamily="18" charset="0"/>
                <a:cs typeface="Tahoma" pitchFamily="34" charset="0"/>
              </a:rPr>
              <a:t>болуы</a:t>
            </a:r>
            <a:endParaRPr lang="ru-RU" sz="1600" dirty="0">
              <a:latin typeface="+mj-lt"/>
              <a:ea typeface="Cambria Math" panose="02040503050406030204" pitchFamily="18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999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8CEB0E-6CC7-C054-7744-E857703613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Группа 28">
            <a:extLst>
              <a:ext uri="{FF2B5EF4-FFF2-40B4-BE49-F238E27FC236}">
                <a16:creationId xmlns:a16="http://schemas.microsoft.com/office/drawing/2014/main" id="{676E1954-C6A5-512F-E095-F1BD05E38C15}"/>
              </a:ext>
            </a:extLst>
          </p:cNvPr>
          <p:cNvGrpSpPr/>
          <p:nvPr/>
        </p:nvGrpSpPr>
        <p:grpSpPr>
          <a:xfrm>
            <a:off x="0" y="116540"/>
            <a:ext cx="12195811" cy="1006633"/>
            <a:chOff x="0" y="146303"/>
            <a:chExt cx="12195811" cy="716503"/>
          </a:xfrm>
        </p:grpSpPr>
        <p:grpSp>
          <p:nvGrpSpPr>
            <p:cNvPr id="30" name="Группа 29">
              <a:extLst>
                <a:ext uri="{FF2B5EF4-FFF2-40B4-BE49-F238E27FC236}">
                  <a16:creationId xmlns:a16="http://schemas.microsoft.com/office/drawing/2014/main" id="{925574DE-2858-75D0-032B-D636ECD8E2D3}"/>
                </a:ext>
              </a:extLst>
            </p:cNvPr>
            <p:cNvGrpSpPr/>
            <p:nvPr/>
          </p:nvGrpSpPr>
          <p:grpSpPr>
            <a:xfrm>
              <a:off x="0" y="146303"/>
              <a:ext cx="10771412" cy="712922"/>
              <a:chOff x="0" y="146303"/>
              <a:chExt cx="10771412" cy="712922"/>
            </a:xfrm>
          </p:grpSpPr>
          <p:sp>
            <p:nvSpPr>
              <p:cNvPr id="32" name="Блок-схема: данные 4">
                <a:extLst>
                  <a:ext uri="{FF2B5EF4-FFF2-40B4-BE49-F238E27FC236}">
                    <a16:creationId xmlns:a16="http://schemas.microsoft.com/office/drawing/2014/main" id="{73577958-15AA-FAF2-7E56-F457F88B778A}"/>
                  </a:ext>
                </a:extLst>
              </p:cNvPr>
              <p:cNvSpPr/>
              <p:nvPr/>
            </p:nvSpPr>
            <p:spPr>
              <a:xfrm>
                <a:off x="5394740" y="149530"/>
                <a:ext cx="5376672" cy="709695"/>
              </a:xfrm>
              <a:prstGeom prst="flowChartInputOutput">
                <a:avLst/>
              </a:prstGeom>
              <a:solidFill>
                <a:srgbClr val="1A91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3" name="Блок-схема: процесс 17">
                <a:extLst>
                  <a:ext uri="{FF2B5EF4-FFF2-40B4-BE49-F238E27FC236}">
                    <a16:creationId xmlns:a16="http://schemas.microsoft.com/office/drawing/2014/main" id="{809DA727-76F8-FBD1-335E-119238C6B72C}"/>
                  </a:ext>
                </a:extLst>
              </p:cNvPr>
              <p:cNvSpPr/>
              <p:nvPr/>
            </p:nvSpPr>
            <p:spPr>
              <a:xfrm>
                <a:off x="0" y="146303"/>
                <a:ext cx="6518257" cy="712921"/>
              </a:xfrm>
              <a:prstGeom prst="flowChartProcess">
                <a:avLst/>
              </a:prstGeom>
              <a:solidFill>
                <a:srgbClr val="1A91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pic>
          <p:nvPicPr>
            <p:cNvPr id="31" name="Рисунок 30">
              <a:extLst>
                <a:ext uri="{FF2B5EF4-FFF2-40B4-BE49-F238E27FC236}">
                  <a16:creationId xmlns:a16="http://schemas.microsoft.com/office/drawing/2014/main" id="{BD0DFCA2-E064-82A9-95A3-A1C8852C6E8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80951"/>
            <a:stretch/>
          </p:blipFill>
          <p:spPr>
            <a:xfrm>
              <a:off x="10143885" y="149512"/>
              <a:ext cx="2051926" cy="713294"/>
            </a:xfrm>
            <a:prstGeom prst="rect">
              <a:avLst/>
            </a:prstGeom>
          </p:spPr>
        </p:pic>
      </p:grp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E3310E32-A65D-37A3-C76A-C0BE11D27574}"/>
              </a:ext>
            </a:extLst>
          </p:cNvPr>
          <p:cNvCxnSpPr/>
          <p:nvPr/>
        </p:nvCxnSpPr>
        <p:spPr>
          <a:xfrm>
            <a:off x="1116717" y="146303"/>
            <a:ext cx="0" cy="946223"/>
          </a:xfrm>
          <a:prstGeom prst="line">
            <a:avLst/>
          </a:prstGeom>
          <a:ln w="57150">
            <a:solidFill>
              <a:srgbClr val="FCD2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Рисунок 34">
            <a:extLst>
              <a:ext uri="{FF2B5EF4-FFF2-40B4-BE49-F238E27FC236}">
                <a16:creationId xmlns:a16="http://schemas.microsoft.com/office/drawing/2014/main" id="{DD086B28-EDED-D859-34BC-A8995EA85D2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689"/>
          <a:stretch/>
        </p:blipFill>
        <p:spPr>
          <a:xfrm>
            <a:off x="-102987" y="165267"/>
            <a:ext cx="1271330" cy="927260"/>
          </a:xfrm>
          <a:prstGeom prst="rect">
            <a:avLst/>
          </a:prstGeom>
        </p:spPr>
      </p:pic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EF011523-0AE0-3BC9-81D2-9E083458A77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413" y="187163"/>
            <a:ext cx="865348" cy="864000"/>
          </a:xfrm>
          <a:prstGeom prst="rect">
            <a:avLst/>
          </a:prstGeom>
        </p:spPr>
      </p:pic>
      <p:pic>
        <p:nvPicPr>
          <p:cNvPr id="2" name="Picture 2" descr="QR-код">
            <a:extLst>
              <a:ext uri="{FF2B5EF4-FFF2-40B4-BE49-F238E27FC236}">
                <a16:creationId xmlns:a16="http://schemas.microsoft.com/office/drawing/2014/main" id="{A7E6C9D2-760C-32FC-F744-DBC628C0B3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087" y="2996940"/>
            <a:ext cx="3240000" cy="32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QR-код">
            <a:extLst>
              <a:ext uri="{FF2B5EF4-FFF2-40B4-BE49-F238E27FC236}">
                <a16:creationId xmlns:a16="http://schemas.microsoft.com/office/drawing/2014/main" id="{84A9E671-79CF-87B4-3891-6D7910C833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6184" y="2991873"/>
            <a:ext cx="3240000" cy="32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68451A0-3B8B-8A3A-4C82-728B01AC2288}"/>
              </a:ext>
            </a:extLst>
          </p:cNvPr>
          <p:cNvSpPr txBox="1"/>
          <p:nvPr/>
        </p:nvSpPr>
        <p:spPr>
          <a:xfrm>
            <a:off x="6240020" y="1413854"/>
            <a:ext cx="6112328" cy="1277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ru-RU" sz="1800" b="1" dirty="0">
                <a:solidFill>
                  <a:schemeClr val="tx1"/>
                </a:solidFill>
                <a:latin typeface="+mj-lt"/>
              </a:rPr>
              <a:t>Об утверждении Положения о приемных профессиональных семьях</a:t>
            </a:r>
          </a:p>
          <a:p>
            <a:pPr algn="ctr" fontAlgn="base">
              <a:spcBef>
                <a:spcPts val="600"/>
              </a:spcBef>
            </a:pPr>
            <a:r>
              <a:rPr lang="ru-RU" sz="1800" b="1" dirty="0">
                <a:solidFill>
                  <a:schemeClr val="tx1"/>
                </a:solidFill>
                <a:latin typeface="+mj-lt"/>
              </a:rPr>
              <a:t>Приказ Министра просвещения Республики Казахстан от 31 марта 2025 года № 61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55E363-45B9-DD15-3EE0-0960FE3E42E5}"/>
              </a:ext>
            </a:extLst>
          </p:cNvPr>
          <p:cNvSpPr txBox="1"/>
          <p:nvPr/>
        </p:nvSpPr>
        <p:spPr>
          <a:xfrm>
            <a:off x="197266" y="1418904"/>
            <a:ext cx="6177642" cy="1277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ru-RU" sz="1800" b="1" i="0" u="none" strike="noStrike" dirty="0">
                <a:solidFill>
                  <a:schemeClr val="tx1"/>
                </a:solidFill>
                <a:effectLst/>
                <a:latin typeface="+mj-lt"/>
              </a:rPr>
              <a:t>Баланы </a:t>
            </a:r>
            <a:r>
              <a:rPr lang="ru-RU" sz="1800" b="1" i="0" u="none" strike="noStrike" dirty="0" err="1">
                <a:solidFill>
                  <a:schemeClr val="tx1"/>
                </a:solidFill>
                <a:effectLst/>
                <a:latin typeface="+mj-lt"/>
              </a:rPr>
              <a:t>қабылдайтын</a:t>
            </a:r>
            <a:r>
              <a:rPr lang="ru-RU" sz="1800" b="1" i="0" u="none" strike="noStrike" dirty="0"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lang="ru-RU" sz="1800" b="1" i="0" u="none" strike="noStrike" dirty="0" err="1">
                <a:solidFill>
                  <a:schemeClr val="tx1"/>
                </a:solidFill>
                <a:effectLst/>
                <a:latin typeface="+mj-lt"/>
              </a:rPr>
              <a:t>кәсіби</a:t>
            </a:r>
            <a:r>
              <a:rPr lang="ru-RU" sz="1800" b="1" i="0" u="none" strike="noStrike" dirty="0"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lang="ru-RU" sz="1800" b="1" i="0" u="none" strike="noStrike" dirty="0" err="1">
                <a:solidFill>
                  <a:schemeClr val="tx1"/>
                </a:solidFill>
                <a:effectLst/>
                <a:latin typeface="+mj-lt"/>
              </a:rPr>
              <a:t>отбасылар</a:t>
            </a:r>
            <a:r>
              <a:rPr lang="ru-RU" sz="1800" b="1" i="0" u="none" strike="noStrike" dirty="0"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lang="ru-RU" sz="1800" b="1" i="0" u="none" strike="noStrike" dirty="0" err="1">
                <a:solidFill>
                  <a:schemeClr val="tx1"/>
                </a:solidFill>
                <a:effectLst/>
                <a:latin typeface="+mj-lt"/>
              </a:rPr>
              <a:t>туралы</a:t>
            </a:r>
            <a:r>
              <a:rPr lang="ru-RU" sz="1800" b="1" i="0" u="none" strike="noStrike" dirty="0"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lang="ru-RU" sz="1800" b="1" i="0" u="none" strike="noStrike" dirty="0" err="1">
                <a:solidFill>
                  <a:schemeClr val="tx1"/>
                </a:solidFill>
                <a:effectLst/>
                <a:latin typeface="+mj-lt"/>
              </a:rPr>
              <a:t>ережені</a:t>
            </a:r>
            <a:r>
              <a:rPr lang="ru-RU" sz="1800" b="1" i="0" u="none" strike="noStrike" dirty="0"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lang="ru-RU" sz="1800" b="1" i="0" u="none" strike="noStrike" dirty="0" err="1">
                <a:solidFill>
                  <a:schemeClr val="tx1"/>
                </a:solidFill>
                <a:effectLst/>
                <a:latin typeface="+mj-lt"/>
              </a:rPr>
              <a:t>бекіту</a:t>
            </a:r>
            <a:r>
              <a:rPr lang="ru-RU" sz="1800" b="1" i="0" u="none" strike="noStrike" dirty="0"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lang="ru-RU" sz="1800" b="1" i="0" u="none" strike="noStrike" dirty="0" err="1">
                <a:solidFill>
                  <a:schemeClr val="tx1"/>
                </a:solidFill>
                <a:effectLst/>
                <a:latin typeface="+mj-lt"/>
              </a:rPr>
              <a:t>туралы</a:t>
            </a:r>
            <a:endParaRPr lang="ru-RU" sz="1800" b="1" i="0" u="none" strike="noStrike" dirty="0">
              <a:solidFill>
                <a:schemeClr val="tx1"/>
              </a:solidFill>
              <a:effectLst/>
              <a:latin typeface="+mj-lt"/>
            </a:endParaRPr>
          </a:p>
          <a:p>
            <a:pPr algn="ctr" fontAlgn="base">
              <a:spcBef>
                <a:spcPts val="600"/>
              </a:spcBef>
            </a:pPr>
            <a:r>
              <a:rPr lang="ru-RU" sz="1800" b="1" i="0" u="none" strike="noStrike" dirty="0" err="1">
                <a:solidFill>
                  <a:schemeClr val="tx1"/>
                </a:solidFill>
                <a:effectLst/>
                <a:latin typeface="+mj-lt"/>
              </a:rPr>
              <a:t>Қазақстан</a:t>
            </a:r>
            <a:r>
              <a:rPr lang="ru-RU" sz="1800" b="1" i="0" u="none" strike="noStrike" dirty="0"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lang="ru-RU" sz="1800" b="1" i="0" u="none" strike="noStrike" dirty="0" err="1">
                <a:solidFill>
                  <a:schemeClr val="tx1"/>
                </a:solidFill>
                <a:effectLst/>
                <a:latin typeface="+mj-lt"/>
              </a:rPr>
              <a:t>Республикасы</a:t>
            </a:r>
            <a:r>
              <a:rPr lang="ru-RU" sz="1800" b="1" i="0" u="none" strike="noStrike" dirty="0"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lang="ru-RU" sz="1800" b="1" i="0" u="none" strike="noStrike" dirty="0" err="1">
                <a:solidFill>
                  <a:schemeClr val="tx1"/>
                </a:solidFill>
                <a:effectLst/>
                <a:latin typeface="+mj-lt"/>
              </a:rPr>
              <a:t>Оқу-ағарту</a:t>
            </a:r>
            <a:r>
              <a:rPr lang="ru-RU" sz="1800" b="1" i="0" u="none" strike="noStrike" dirty="0"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lang="ru-RU" sz="1800" b="1" i="0" u="none" strike="noStrike" dirty="0" err="1">
                <a:solidFill>
                  <a:schemeClr val="tx1"/>
                </a:solidFill>
                <a:effectLst/>
                <a:latin typeface="+mj-lt"/>
              </a:rPr>
              <a:t>министрінің</a:t>
            </a:r>
            <a:r>
              <a:rPr lang="ru-RU" sz="1800" b="1" i="0" u="none" strike="noStrike" dirty="0">
                <a:solidFill>
                  <a:schemeClr val="tx1"/>
                </a:solidFill>
                <a:effectLst/>
                <a:latin typeface="+mj-lt"/>
              </a:rPr>
              <a:t> 2025 </a:t>
            </a:r>
            <a:r>
              <a:rPr lang="ru-RU" sz="1800" b="1" i="0" u="none" strike="noStrike" dirty="0" err="1">
                <a:solidFill>
                  <a:schemeClr val="tx1"/>
                </a:solidFill>
                <a:effectLst/>
                <a:latin typeface="+mj-lt"/>
              </a:rPr>
              <a:t>жылғы</a:t>
            </a:r>
            <a:r>
              <a:rPr lang="ru-RU" sz="1800" b="1" i="0" u="none" strike="noStrike" dirty="0">
                <a:solidFill>
                  <a:schemeClr val="tx1"/>
                </a:solidFill>
                <a:effectLst/>
                <a:latin typeface="+mj-lt"/>
              </a:rPr>
              <a:t> 31 </a:t>
            </a:r>
            <a:r>
              <a:rPr lang="ru-RU" sz="1800" b="1" i="0" u="none" strike="noStrike" dirty="0" err="1">
                <a:solidFill>
                  <a:schemeClr val="tx1"/>
                </a:solidFill>
                <a:effectLst/>
                <a:latin typeface="+mj-lt"/>
              </a:rPr>
              <a:t>наурыздағы</a:t>
            </a:r>
            <a:r>
              <a:rPr lang="ru-RU" sz="1800" b="1" i="0" u="none" strike="noStrike" dirty="0">
                <a:solidFill>
                  <a:schemeClr val="tx1"/>
                </a:solidFill>
                <a:effectLst/>
                <a:latin typeface="+mj-lt"/>
              </a:rPr>
              <a:t> № 61 </a:t>
            </a:r>
            <a:r>
              <a:rPr lang="ru-RU" sz="1800" b="1" i="0" u="none" strike="noStrike" dirty="0" err="1">
                <a:solidFill>
                  <a:schemeClr val="tx1"/>
                </a:solidFill>
                <a:effectLst/>
                <a:latin typeface="+mj-lt"/>
              </a:rPr>
              <a:t>бұйрығы</a:t>
            </a:r>
            <a:endParaRPr lang="ru-RU" sz="1800" b="1" i="0" u="none" strike="noStrike" dirty="0">
              <a:solidFill>
                <a:schemeClr val="tx1"/>
              </a:solidFill>
              <a:effectLst/>
              <a:latin typeface="+mj-lt"/>
            </a:endParaRP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D9C072AC-4AE3-64AB-97FC-984E199FDF65}"/>
              </a:ext>
            </a:extLst>
          </p:cNvPr>
          <p:cNvCxnSpPr>
            <a:cxnSpLocks/>
          </p:cNvCxnSpPr>
          <p:nvPr/>
        </p:nvCxnSpPr>
        <p:spPr>
          <a:xfrm flipV="1">
            <a:off x="6374908" y="1386926"/>
            <a:ext cx="0" cy="5305807"/>
          </a:xfrm>
          <a:prstGeom prst="line">
            <a:avLst/>
          </a:prstGeom>
          <a:ln w="76200">
            <a:solidFill>
              <a:srgbClr val="1A91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9317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732A2C-F67A-1D83-4F7D-46B93C658C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Группа 35">
            <a:extLst>
              <a:ext uri="{FF2B5EF4-FFF2-40B4-BE49-F238E27FC236}">
                <a16:creationId xmlns:a16="http://schemas.microsoft.com/office/drawing/2014/main" id="{6687B6F0-C00A-2AAA-A6BD-20FB1F9D949E}"/>
              </a:ext>
            </a:extLst>
          </p:cNvPr>
          <p:cNvGrpSpPr/>
          <p:nvPr/>
        </p:nvGrpSpPr>
        <p:grpSpPr>
          <a:xfrm>
            <a:off x="0" y="60178"/>
            <a:ext cx="12195811" cy="864001"/>
            <a:chOff x="0" y="146303"/>
            <a:chExt cx="12195811" cy="716503"/>
          </a:xfrm>
        </p:grpSpPr>
        <p:grpSp>
          <p:nvGrpSpPr>
            <p:cNvPr id="21" name="Группа 20">
              <a:extLst>
                <a:ext uri="{FF2B5EF4-FFF2-40B4-BE49-F238E27FC236}">
                  <a16:creationId xmlns:a16="http://schemas.microsoft.com/office/drawing/2014/main" id="{7A689D7A-6E74-51D1-86B7-6555CC37228F}"/>
                </a:ext>
              </a:extLst>
            </p:cNvPr>
            <p:cNvGrpSpPr/>
            <p:nvPr/>
          </p:nvGrpSpPr>
          <p:grpSpPr>
            <a:xfrm>
              <a:off x="0" y="146303"/>
              <a:ext cx="10771412" cy="712922"/>
              <a:chOff x="0" y="146303"/>
              <a:chExt cx="10771412" cy="712922"/>
            </a:xfrm>
          </p:grpSpPr>
          <p:sp>
            <p:nvSpPr>
              <p:cNvPr id="5" name="Блок-схема: данные 4">
                <a:extLst>
                  <a:ext uri="{FF2B5EF4-FFF2-40B4-BE49-F238E27FC236}">
                    <a16:creationId xmlns:a16="http://schemas.microsoft.com/office/drawing/2014/main" id="{58B9FE5C-93B6-C3CA-15D3-124B40EB6522}"/>
                  </a:ext>
                </a:extLst>
              </p:cNvPr>
              <p:cNvSpPr/>
              <p:nvPr/>
            </p:nvSpPr>
            <p:spPr>
              <a:xfrm>
                <a:off x="5394740" y="149530"/>
                <a:ext cx="5376672" cy="709695"/>
              </a:xfrm>
              <a:prstGeom prst="flowChartInputOutput">
                <a:avLst/>
              </a:prstGeom>
              <a:solidFill>
                <a:srgbClr val="1A91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8" name="Блок-схема: процесс 17">
                <a:extLst>
                  <a:ext uri="{FF2B5EF4-FFF2-40B4-BE49-F238E27FC236}">
                    <a16:creationId xmlns:a16="http://schemas.microsoft.com/office/drawing/2014/main" id="{92F86DC9-DEC9-935F-4554-B266B901BA84}"/>
                  </a:ext>
                </a:extLst>
              </p:cNvPr>
              <p:cNvSpPr/>
              <p:nvPr/>
            </p:nvSpPr>
            <p:spPr>
              <a:xfrm>
                <a:off x="0" y="146303"/>
                <a:ext cx="6518257" cy="712921"/>
              </a:xfrm>
              <a:prstGeom prst="flowChartProcess">
                <a:avLst/>
              </a:prstGeom>
              <a:solidFill>
                <a:srgbClr val="1A91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pic>
          <p:nvPicPr>
            <p:cNvPr id="29" name="Рисунок 28">
              <a:extLst>
                <a:ext uri="{FF2B5EF4-FFF2-40B4-BE49-F238E27FC236}">
                  <a16:creationId xmlns:a16="http://schemas.microsoft.com/office/drawing/2014/main" id="{6489B809-71C4-8372-4932-39F294AF904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80951"/>
            <a:stretch/>
          </p:blipFill>
          <p:spPr>
            <a:xfrm>
              <a:off x="10143885" y="149512"/>
              <a:ext cx="2051926" cy="713294"/>
            </a:xfrm>
            <a:prstGeom prst="rect">
              <a:avLst/>
            </a:prstGeom>
          </p:spPr>
        </p:pic>
      </p:grp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9F227EA4-4DFF-91AA-69C0-59B43CAC82D6}"/>
              </a:ext>
            </a:extLst>
          </p:cNvPr>
          <p:cNvCxnSpPr/>
          <p:nvPr/>
        </p:nvCxnSpPr>
        <p:spPr>
          <a:xfrm>
            <a:off x="4788" y="6797821"/>
            <a:ext cx="12196788" cy="0"/>
          </a:xfrm>
          <a:prstGeom prst="line">
            <a:avLst/>
          </a:prstGeom>
          <a:ln w="28575">
            <a:solidFill>
              <a:srgbClr val="1A91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9FFDBD1-CFAD-4118-AD39-8BB6261A51B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689"/>
          <a:stretch/>
        </p:blipFill>
        <p:spPr>
          <a:xfrm>
            <a:off x="-102987" y="44530"/>
            <a:ext cx="1113638" cy="812245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6D4A023-17CD-9AA0-6681-78C82583426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712" y="60177"/>
            <a:ext cx="758013" cy="75683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668745B-197F-2927-84D7-20B9FFAD0DD1}"/>
              </a:ext>
            </a:extLst>
          </p:cNvPr>
          <p:cNvSpPr txBox="1"/>
          <p:nvPr/>
        </p:nvSpPr>
        <p:spPr>
          <a:xfrm>
            <a:off x="6518257" y="1484730"/>
            <a:ext cx="538444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+mj-lt"/>
              </a:rPr>
              <a:t>Орган</a:t>
            </a:r>
            <a:r>
              <a:rPr lang="ru-RU" sz="2400" dirty="0">
                <a:latin typeface="+mj-lt"/>
              </a:rPr>
              <a:t> опеки 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+mj-lt"/>
              </a:rPr>
              <a:t>имеет право </a:t>
            </a:r>
            <a:r>
              <a:rPr lang="ru-RU" sz="2400" b="1" i="0" u="none" strike="noStrike" dirty="0">
                <a:solidFill>
                  <a:srgbClr val="000000"/>
                </a:solidFill>
                <a:effectLst/>
                <a:latin typeface="+mj-lt"/>
              </a:rPr>
              <a:t>без предварительного уведомления 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+mj-lt"/>
              </a:rPr>
              <a:t>посещать приемные профессиональные семьи по месту их проживания.</a:t>
            </a:r>
          </a:p>
          <a:p>
            <a:pPr algn="just"/>
            <a:endParaRPr lang="ru-RU" sz="2400" dirty="0">
              <a:latin typeface="+mj-lt"/>
            </a:endParaRPr>
          </a:p>
          <a:p>
            <a:pPr algn="just"/>
            <a:r>
              <a:rPr lang="ru-RU" sz="2400" dirty="0">
                <a:latin typeface="+mj-lt"/>
              </a:rPr>
              <a:t>Орган опеки обязан в приоритетном порядке </a:t>
            </a:r>
            <a:r>
              <a:rPr lang="ru-RU" sz="2400" b="1" dirty="0">
                <a:latin typeface="+mj-lt"/>
              </a:rPr>
              <a:t>принять меры по возвращению родителям детей</a:t>
            </a:r>
            <a:r>
              <a:rPr lang="ru-RU" sz="2400" dirty="0">
                <a:latin typeface="+mj-lt"/>
              </a:rPr>
              <a:t>, а при невозможности возвращения родителям детей – по передаче их на воспитание в семью.</a:t>
            </a:r>
            <a:endParaRPr lang="aa-ET" sz="2400" dirty="0">
              <a:latin typeface="+mj-lt"/>
            </a:endParaRP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00C232E3-1B69-A98D-EEE3-3C488E0A8439}"/>
              </a:ext>
            </a:extLst>
          </p:cNvPr>
          <p:cNvCxnSpPr>
            <a:cxnSpLocks/>
          </p:cNvCxnSpPr>
          <p:nvPr/>
        </p:nvCxnSpPr>
        <p:spPr>
          <a:xfrm flipV="1">
            <a:off x="6070108" y="1196690"/>
            <a:ext cx="0" cy="5305807"/>
          </a:xfrm>
          <a:prstGeom prst="line">
            <a:avLst/>
          </a:prstGeom>
          <a:ln w="76200">
            <a:solidFill>
              <a:srgbClr val="1A91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776A9593-F6D3-4124-B295-3A58885EBCA3}"/>
              </a:ext>
            </a:extLst>
          </p:cNvPr>
          <p:cNvSpPr txBox="1"/>
          <p:nvPr/>
        </p:nvSpPr>
        <p:spPr>
          <a:xfrm>
            <a:off x="431419" y="1412016"/>
            <a:ext cx="5376664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 err="1">
                <a:latin typeface="+mj-lt"/>
              </a:rPr>
              <a:t>Қамқоршылық</a:t>
            </a:r>
            <a:r>
              <a:rPr lang="ru-RU" sz="2400" dirty="0">
                <a:latin typeface="+mj-lt"/>
              </a:rPr>
              <a:t> органы </a:t>
            </a:r>
            <a:r>
              <a:rPr lang="ru-RU" sz="2400" dirty="0" err="1">
                <a:latin typeface="+mj-lt"/>
              </a:rPr>
              <a:t>кәсіби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қабылдаушы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отбасыларды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олардың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тұрғылықты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жері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бойынша</a:t>
            </a:r>
            <a:r>
              <a:rPr lang="ru-RU" sz="2400" dirty="0">
                <a:latin typeface="+mj-lt"/>
              </a:rPr>
              <a:t> </a:t>
            </a:r>
            <a:r>
              <a:rPr lang="ru-RU" sz="2400" b="1" dirty="0" err="1">
                <a:latin typeface="+mj-lt"/>
              </a:rPr>
              <a:t>алдын</a:t>
            </a:r>
            <a:r>
              <a:rPr lang="ru-RU" sz="2400" b="1" dirty="0">
                <a:latin typeface="+mj-lt"/>
              </a:rPr>
              <a:t> ала </a:t>
            </a:r>
            <a:r>
              <a:rPr lang="ru-RU" sz="2400" b="1" dirty="0" err="1">
                <a:latin typeface="+mj-lt"/>
              </a:rPr>
              <a:t>ескертусіз</a:t>
            </a:r>
            <a:r>
              <a:rPr lang="ru-RU" sz="2400" b="1" dirty="0">
                <a:latin typeface="+mj-lt"/>
              </a:rPr>
              <a:t> </a:t>
            </a:r>
            <a:r>
              <a:rPr lang="ru-RU" sz="2400" b="1" dirty="0" err="1">
                <a:latin typeface="+mj-lt"/>
              </a:rPr>
              <a:t>тексеруге</a:t>
            </a:r>
            <a:r>
              <a:rPr lang="ru-RU" sz="2400" b="1" dirty="0">
                <a:latin typeface="+mj-lt"/>
              </a:rPr>
              <a:t> </a:t>
            </a:r>
            <a:r>
              <a:rPr lang="ru-RU" sz="2400" b="1" dirty="0" err="1">
                <a:latin typeface="+mj-lt"/>
              </a:rPr>
              <a:t>құқылы</a:t>
            </a:r>
            <a:r>
              <a:rPr lang="ru-RU" sz="2400" b="1" dirty="0">
                <a:latin typeface="+mj-lt"/>
              </a:rPr>
              <a:t>.</a:t>
            </a:r>
          </a:p>
          <a:p>
            <a:pPr algn="just"/>
            <a:endParaRPr lang="ru-RU" sz="2400" dirty="0">
              <a:latin typeface="+mj-lt"/>
            </a:endParaRPr>
          </a:p>
          <a:p>
            <a:pPr algn="just"/>
            <a:r>
              <a:rPr lang="ru-RU" sz="2400" dirty="0" err="1">
                <a:latin typeface="+mj-lt"/>
              </a:rPr>
              <a:t>Қамқоршылық</a:t>
            </a:r>
            <a:r>
              <a:rPr lang="ru-RU" sz="2400" dirty="0">
                <a:latin typeface="+mj-lt"/>
              </a:rPr>
              <a:t> органы </a:t>
            </a:r>
            <a:r>
              <a:rPr lang="ru-RU" sz="2400" b="1" dirty="0" err="1">
                <a:latin typeface="+mj-lt"/>
              </a:rPr>
              <a:t>баланы</a:t>
            </a:r>
            <a:r>
              <a:rPr lang="ru-RU" sz="2400" b="1" dirty="0">
                <a:latin typeface="+mj-lt"/>
              </a:rPr>
              <a:t> </a:t>
            </a:r>
            <a:r>
              <a:rPr lang="ru-RU" sz="2400" b="1" dirty="0" err="1">
                <a:latin typeface="+mj-lt"/>
              </a:rPr>
              <a:t>отбасына</a:t>
            </a:r>
            <a:r>
              <a:rPr lang="ru-RU" sz="2400" b="1" dirty="0">
                <a:latin typeface="+mj-lt"/>
              </a:rPr>
              <a:t> </a:t>
            </a:r>
            <a:r>
              <a:rPr lang="ru-RU" sz="2400" b="1" dirty="0" err="1">
                <a:latin typeface="+mj-lt"/>
              </a:rPr>
              <a:t>қайтару</a:t>
            </a:r>
            <a:r>
              <a:rPr lang="ru-RU" sz="2400" b="1" dirty="0">
                <a:latin typeface="+mj-lt"/>
              </a:rPr>
              <a:t> </a:t>
            </a:r>
            <a:r>
              <a:rPr lang="ru-RU" sz="2400" b="1" dirty="0" err="1">
                <a:latin typeface="+mj-lt"/>
              </a:rPr>
              <a:t>бойынша</a:t>
            </a:r>
            <a:r>
              <a:rPr lang="ru-RU" sz="2400" b="1" dirty="0">
                <a:latin typeface="+mj-lt"/>
              </a:rPr>
              <a:t> </a:t>
            </a:r>
            <a:r>
              <a:rPr lang="ru-RU" sz="2400" b="1" dirty="0" err="1">
                <a:latin typeface="+mj-lt"/>
              </a:rPr>
              <a:t>шараларды</a:t>
            </a:r>
            <a:r>
              <a:rPr lang="ru-RU" sz="2400" b="1" dirty="0">
                <a:latin typeface="+mj-lt"/>
              </a:rPr>
              <a:t> </a:t>
            </a:r>
            <a:r>
              <a:rPr lang="ru-RU" sz="2400" b="1" dirty="0" err="1">
                <a:latin typeface="+mj-lt"/>
              </a:rPr>
              <a:t>бірінші</a:t>
            </a:r>
            <a:r>
              <a:rPr lang="ru-RU" sz="2400" b="1" dirty="0">
                <a:latin typeface="+mj-lt"/>
              </a:rPr>
              <a:t> </a:t>
            </a:r>
            <a:r>
              <a:rPr lang="ru-RU" sz="2400" b="1" dirty="0" err="1">
                <a:latin typeface="+mj-lt"/>
              </a:rPr>
              <a:t>кезекте</a:t>
            </a:r>
            <a:r>
              <a:rPr lang="ru-RU" sz="2400" b="1" dirty="0">
                <a:latin typeface="+mj-lt"/>
              </a:rPr>
              <a:t> </a:t>
            </a:r>
            <a:r>
              <a:rPr lang="ru-RU" sz="2400" b="1" dirty="0" err="1">
                <a:latin typeface="+mj-lt"/>
              </a:rPr>
              <a:t>қабылдауға</a:t>
            </a:r>
            <a:r>
              <a:rPr lang="ru-RU" sz="2400" b="1" dirty="0">
                <a:latin typeface="+mj-lt"/>
              </a:rPr>
              <a:t> </a:t>
            </a:r>
            <a:r>
              <a:rPr lang="ru-RU" sz="2400" b="1" dirty="0" err="1">
                <a:latin typeface="+mj-lt"/>
              </a:rPr>
              <a:t>міндетті</a:t>
            </a:r>
            <a:r>
              <a:rPr lang="ru-RU" sz="2400" dirty="0">
                <a:latin typeface="+mj-lt"/>
              </a:rPr>
              <a:t>, ал </a:t>
            </a:r>
            <a:r>
              <a:rPr lang="ru-RU" sz="2400" dirty="0" err="1">
                <a:latin typeface="+mj-lt"/>
              </a:rPr>
              <a:t>егер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ата-анасына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қайтару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мүмкін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болмаса</a:t>
            </a:r>
            <a:r>
              <a:rPr lang="ru-RU" sz="2400" dirty="0">
                <a:latin typeface="+mj-lt"/>
              </a:rPr>
              <a:t> – оны </a:t>
            </a:r>
            <a:r>
              <a:rPr lang="ru-RU" sz="2400" dirty="0" err="1">
                <a:latin typeface="+mj-lt"/>
              </a:rPr>
              <a:t>отбасында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тәрбиелеуге</a:t>
            </a:r>
            <a:r>
              <a:rPr lang="ru-RU" sz="2400" dirty="0">
                <a:latin typeface="+mj-lt"/>
              </a:rPr>
              <a:t> беру </a:t>
            </a:r>
            <a:r>
              <a:rPr lang="ru-RU" sz="2400" dirty="0" err="1">
                <a:latin typeface="+mj-lt"/>
              </a:rPr>
              <a:t>бойынша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шаралар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қабылдауы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err="1">
                <a:latin typeface="+mj-lt"/>
              </a:rPr>
              <a:t>тиіс</a:t>
            </a:r>
            <a:r>
              <a:rPr lang="ru-RU" sz="2400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57857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0A83B-4C11-485A-541A-34D28DF65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2A78DE57-13D5-C116-AA3E-7A503313C8B0}"/>
              </a:ext>
            </a:extLst>
          </p:cNvPr>
          <p:cNvCxnSpPr/>
          <p:nvPr/>
        </p:nvCxnSpPr>
        <p:spPr>
          <a:xfrm>
            <a:off x="4788" y="6797821"/>
            <a:ext cx="12196788" cy="0"/>
          </a:xfrm>
          <a:prstGeom prst="line">
            <a:avLst/>
          </a:prstGeom>
          <a:ln w="28575">
            <a:solidFill>
              <a:srgbClr val="1A91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DA7B9BFF-4E7B-14D4-ABB9-1401EF2FEF67}"/>
              </a:ext>
            </a:extLst>
          </p:cNvPr>
          <p:cNvSpPr txBox="1"/>
          <p:nvPr/>
        </p:nvSpPr>
        <p:spPr>
          <a:xfrm>
            <a:off x="6518256" y="1492352"/>
            <a:ext cx="5474041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ru-RU" sz="2000" b="1" dirty="0">
                <a:latin typeface="+mj-lt"/>
              </a:rPr>
              <a:t>Подбор приемных профессиональных воспитателей включает в себя:</a:t>
            </a:r>
          </a:p>
          <a:p>
            <a:pPr algn="just" fontAlgn="base"/>
            <a:r>
              <a:rPr lang="ru-RU" sz="2000" dirty="0">
                <a:latin typeface="+mj-lt"/>
              </a:rPr>
              <a:t>1) </a:t>
            </a:r>
            <a:r>
              <a:rPr lang="ru-RU" sz="2000" b="1" dirty="0">
                <a:latin typeface="+mj-lt"/>
              </a:rPr>
              <a:t>рассмотрение лиц</a:t>
            </a:r>
            <a:r>
              <a:rPr lang="ru-RU" sz="2000" dirty="0">
                <a:latin typeface="+mj-lt"/>
              </a:rPr>
              <a:t>, изъявивших желание стать приемными профессиональными воспитателями, на соответствие требованиям </a:t>
            </a:r>
            <a:r>
              <a:rPr lang="ru-RU" sz="2000" dirty="0">
                <a:latin typeface="+mj-lt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пункта 1</a:t>
            </a:r>
            <a:r>
              <a:rPr lang="ru-RU" sz="2000" dirty="0">
                <a:latin typeface="+mj-lt"/>
              </a:rPr>
              <a:t> статьи 122 Кодекса;</a:t>
            </a:r>
          </a:p>
          <a:p>
            <a:pPr algn="just" fontAlgn="base"/>
            <a:r>
              <a:rPr lang="ru-RU" sz="2000" dirty="0">
                <a:latin typeface="+mj-lt"/>
              </a:rPr>
              <a:t>2) </a:t>
            </a:r>
            <a:r>
              <a:rPr lang="ru-RU" sz="2000" b="1" dirty="0">
                <a:latin typeface="+mj-lt"/>
              </a:rPr>
              <a:t>проведение собеседования </a:t>
            </a:r>
            <a:r>
              <a:rPr lang="ru-RU" sz="2000" dirty="0">
                <a:latin typeface="+mj-lt"/>
              </a:rPr>
              <a:t>с лицами на предмет установления нравственных и иных личных качеств, способности их к выполнению обязанностей приемных профессиональных воспитателей; </a:t>
            </a:r>
          </a:p>
          <a:p>
            <a:pPr algn="just" fontAlgn="base"/>
            <a:r>
              <a:rPr lang="ru-RU" sz="2000" dirty="0">
                <a:latin typeface="+mj-lt"/>
              </a:rPr>
              <a:t>3) проведение </a:t>
            </a:r>
            <a:r>
              <a:rPr lang="ru-RU" sz="2000" b="1" dirty="0">
                <a:latin typeface="+mj-lt"/>
              </a:rPr>
              <a:t>обследования жилищно-бытовых условий</a:t>
            </a:r>
            <a:r>
              <a:rPr lang="ru-RU" sz="2000" dirty="0">
                <a:latin typeface="+mj-lt"/>
              </a:rPr>
              <a:t> лиц в целях определения благоприятных условий для содержания, воспитания и образования детей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C3B75A6-7BC2-5251-9FCA-75099E8E95F9}"/>
              </a:ext>
            </a:extLst>
          </p:cNvPr>
          <p:cNvSpPr txBox="1"/>
          <p:nvPr/>
        </p:nvSpPr>
        <p:spPr>
          <a:xfrm>
            <a:off x="199703" y="1773835"/>
            <a:ext cx="5973777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ru-RU" sz="2000" b="1" dirty="0">
                <a:latin typeface="+mj-lt"/>
              </a:rPr>
              <a:t>Баланы </a:t>
            </a:r>
            <a:r>
              <a:rPr lang="ru-RU" sz="2000" b="1" dirty="0" err="1">
                <a:latin typeface="+mj-lt"/>
              </a:rPr>
              <a:t>қабылдайтын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кәсіби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тәрбиешілерді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іріктеу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мыналарды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қамтиды</a:t>
            </a:r>
            <a:r>
              <a:rPr lang="ru-RU" sz="2000" b="1" dirty="0">
                <a:latin typeface="+mj-lt"/>
              </a:rPr>
              <a:t>:</a:t>
            </a:r>
          </a:p>
          <a:p>
            <a:pPr algn="just" fontAlgn="base"/>
            <a:r>
              <a:rPr lang="ru-RU" sz="2000" dirty="0">
                <a:latin typeface="+mj-lt"/>
              </a:rPr>
              <a:t>1) </a:t>
            </a:r>
            <a:r>
              <a:rPr lang="ru-RU" sz="2000" dirty="0" err="1">
                <a:latin typeface="+mj-lt"/>
              </a:rPr>
              <a:t>баланы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қабылдайтын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кәсіби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тәрбиешілер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болуға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ниет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білдірген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адамдардың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Кодекстің</a:t>
            </a:r>
            <a:r>
              <a:rPr lang="ru-RU" sz="2000" dirty="0">
                <a:latin typeface="+mj-lt"/>
              </a:rPr>
              <a:t> 122-бабы 1-тармағының </a:t>
            </a:r>
            <a:r>
              <a:rPr lang="ru-RU" sz="2000" dirty="0" err="1">
                <a:latin typeface="+mj-lt"/>
              </a:rPr>
              <a:t>талаптарына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сәйкестігін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қарау</a:t>
            </a:r>
            <a:r>
              <a:rPr lang="ru-RU" sz="2000" dirty="0">
                <a:latin typeface="+mj-lt"/>
              </a:rPr>
              <a:t>;</a:t>
            </a:r>
          </a:p>
          <a:p>
            <a:pPr algn="just" fontAlgn="base"/>
            <a:r>
              <a:rPr lang="ru-RU" sz="2000" dirty="0">
                <a:latin typeface="+mj-lt"/>
              </a:rPr>
              <a:t>2) </a:t>
            </a:r>
            <a:r>
              <a:rPr lang="ru-RU" sz="2000" dirty="0" err="1">
                <a:latin typeface="+mj-lt"/>
              </a:rPr>
              <a:t>адамгершілік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және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өзге</a:t>
            </a:r>
            <a:r>
              <a:rPr lang="ru-RU" sz="2000" dirty="0">
                <a:latin typeface="+mj-lt"/>
              </a:rPr>
              <a:t> де </a:t>
            </a:r>
            <a:r>
              <a:rPr lang="ru-RU" sz="2000" dirty="0" err="1">
                <a:latin typeface="+mj-lt"/>
              </a:rPr>
              <a:t>жеке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қасиеттерді</a:t>
            </a:r>
            <a:r>
              <a:rPr lang="ru-RU" sz="2000" dirty="0">
                <a:latin typeface="+mj-lt"/>
              </a:rPr>
              <a:t>, </a:t>
            </a:r>
            <a:r>
              <a:rPr lang="ru-RU" sz="2000" dirty="0" err="1">
                <a:latin typeface="+mj-lt"/>
              </a:rPr>
              <a:t>олардың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баланы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қабылдайтын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кәсіби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тәрбиешілердің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міндеттерін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орындауға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қабілеттілігін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анықтау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тұрғысынан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адамдармен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әңгімелесу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өткізу</a:t>
            </a:r>
            <a:r>
              <a:rPr lang="ru-RU" sz="2000" dirty="0">
                <a:latin typeface="+mj-lt"/>
              </a:rPr>
              <a:t>;</a:t>
            </a:r>
          </a:p>
          <a:p>
            <a:pPr algn="just" fontAlgn="base"/>
            <a:r>
              <a:rPr lang="ru-RU" sz="2000" dirty="0">
                <a:latin typeface="+mj-lt"/>
              </a:rPr>
              <a:t>3) </a:t>
            </a:r>
            <a:r>
              <a:rPr lang="ru-RU" sz="2000" dirty="0" err="1">
                <a:latin typeface="+mj-lt"/>
              </a:rPr>
              <a:t>алаларды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ұстауға</a:t>
            </a:r>
            <a:r>
              <a:rPr lang="ru-RU" sz="2000" dirty="0">
                <a:latin typeface="+mj-lt"/>
              </a:rPr>
              <a:t>, </a:t>
            </a:r>
            <a:r>
              <a:rPr lang="ru-RU" sz="2000" dirty="0" err="1">
                <a:latin typeface="+mj-lt"/>
              </a:rPr>
              <a:t>тәрбиелеуге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және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оқытуға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қолайлы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жағдайларды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айқындау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мақсатында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тұлғалардың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тұрғын-тұрмыстық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жағдайларын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тексеру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жүргізу</a:t>
            </a:r>
            <a:r>
              <a:rPr lang="ru-RU" sz="2000" dirty="0">
                <a:latin typeface="+mj-lt"/>
              </a:rPr>
              <a:t>.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id="{C56A3686-2874-9628-A2FF-87D56FF1F57A}"/>
              </a:ext>
            </a:extLst>
          </p:cNvPr>
          <p:cNvCxnSpPr>
            <a:cxnSpLocks/>
          </p:cNvCxnSpPr>
          <p:nvPr/>
        </p:nvCxnSpPr>
        <p:spPr>
          <a:xfrm flipV="1">
            <a:off x="6312030" y="1268700"/>
            <a:ext cx="0" cy="5305807"/>
          </a:xfrm>
          <a:prstGeom prst="line">
            <a:avLst/>
          </a:prstGeom>
          <a:ln w="76200">
            <a:solidFill>
              <a:srgbClr val="1A91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2AF91E77-6670-5A63-AAD0-1C711DA32DC6}"/>
              </a:ext>
            </a:extLst>
          </p:cNvPr>
          <p:cNvGrpSpPr/>
          <p:nvPr/>
        </p:nvGrpSpPr>
        <p:grpSpPr>
          <a:xfrm>
            <a:off x="0" y="60178"/>
            <a:ext cx="12195811" cy="864001"/>
            <a:chOff x="0" y="146303"/>
            <a:chExt cx="12195811" cy="716503"/>
          </a:xfrm>
        </p:grpSpPr>
        <p:grpSp>
          <p:nvGrpSpPr>
            <p:cNvPr id="6" name="Группа 5">
              <a:extLst>
                <a:ext uri="{FF2B5EF4-FFF2-40B4-BE49-F238E27FC236}">
                  <a16:creationId xmlns:a16="http://schemas.microsoft.com/office/drawing/2014/main" id="{67C17C95-1D10-AE18-05DD-E0A9E7584268}"/>
                </a:ext>
              </a:extLst>
            </p:cNvPr>
            <p:cNvGrpSpPr/>
            <p:nvPr/>
          </p:nvGrpSpPr>
          <p:grpSpPr>
            <a:xfrm>
              <a:off x="0" y="146303"/>
              <a:ext cx="10771412" cy="712922"/>
              <a:chOff x="0" y="146303"/>
              <a:chExt cx="10771412" cy="712922"/>
            </a:xfrm>
          </p:grpSpPr>
          <p:sp>
            <p:nvSpPr>
              <p:cNvPr id="9" name="Блок-схема: данные 4">
                <a:extLst>
                  <a:ext uri="{FF2B5EF4-FFF2-40B4-BE49-F238E27FC236}">
                    <a16:creationId xmlns:a16="http://schemas.microsoft.com/office/drawing/2014/main" id="{122981F0-6373-BB80-D9D2-7091A28F407D}"/>
                  </a:ext>
                </a:extLst>
              </p:cNvPr>
              <p:cNvSpPr/>
              <p:nvPr/>
            </p:nvSpPr>
            <p:spPr>
              <a:xfrm>
                <a:off x="5394740" y="149530"/>
                <a:ext cx="5376672" cy="709695"/>
              </a:xfrm>
              <a:prstGeom prst="flowChartInputOutput">
                <a:avLst/>
              </a:prstGeom>
              <a:solidFill>
                <a:srgbClr val="1A91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Блок-схема: процесс 17">
                <a:extLst>
                  <a:ext uri="{FF2B5EF4-FFF2-40B4-BE49-F238E27FC236}">
                    <a16:creationId xmlns:a16="http://schemas.microsoft.com/office/drawing/2014/main" id="{F0903058-1A13-75E3-300E-31312D82EAC9}"/>
                  </a:ext>
                </a:extLst>
              </p:cNvPr>
              <p:cNvSpPr/>
              <p:nvPr/>
            </p:nvSpPr>
            <p:spPr>
              <a:xfrm>
                <a:off x="0" y="146303"/>
                <a:ext cx="6518257" cy="712921"/>
              </a:xfrm>
              <a:prstGeom prst="flowChartProcess">
                <a:avLst/>
              </a:prstGeom>
              <a:solidFill>
                <a:srgbClr val="1A91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DF033EA9-1B50-C937-589C-37BF71AEC77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80951"/>
            <a:stretch/>
          </p:blipFill>
          <p:spPr>
            <a:xfrm>
              <a:off x="10143885" y="149512"/>
              <a:ext cx="2051926" cy="713294"/>
            </a:xfrm>
            <a:prstGeom prst="rect">
              <a:avLst/>
            </a:prstGeom>
          </p:spPr>
        </p:pic>
      </p:grp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529CEE19-716A-19E1-9F5E-0CD7AC6548C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689"/>
          <a:stretch/>
        </p:blipFill>
        <p:spPr>
          <a:xfrm>
            <a:off x="-102987" y="44530"/>
            <a:ext cx="1113638" cy="812245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D0374B24-0D28-97EF-9BEC-F353CF53627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712" y="60177"/>
            <a:ext cx="758013" cy="756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171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152B02-5ABD-2747-464A-AD3B5DCAC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B20ED838-793C-6510-8B5D-14724C39777D}"/>
              </a:ext>
            </a:extLst>
          </p:cNvPr>
          <p:cNvCxnSpPr/>
          <p:nvPr/>
        </p:nvCxnSpPr>
        <p:spPr>
          <a:xfrm>
            <a:off x="4788" y="6797821"/>
            <a:ext cx="12196788" cy="0"/>
          </a:xfrm>
          <a:prstGeom prst="line">
            <a:avLst/>
          </a:prstGeom>
          <a:ln w="28575">
            <a:solidFill>
              <a:srgbClr val="1A91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D72F25A0-13CB-3C82-2617-C17DFFCD81B5}"/>
              </a:ext>
            </a:extLst>
          </p:cNvPr>
          <p:cNvGrpSpPr/>
          <p:nvPr/>
        </p:nvGrpSpPr>
        <p:grpSpPr>
          <a:xfrm>
            <a:off x="0" y="60178"/>
            <a:ext cx="12195811" cy="864001"/>
            <a:chOff x="0" y="146303"/>
            <a:chExt cx="12195811" cy="716503"/>
          </a:xfrm>
        </p:grpSpPr>
        <p:grpSp>
          <p:nvGrpSpPr>
            <p:cNvPr id="6" name="Группа 5">
              <a:extLst>
                <a:ext uri="{FF2B5EF4-FFF2-40B4-BE49-F238E27FC236}">
                  <a16:creationId xmlns:a16="http://schemas.microsoft.com/office/drawing/2014/main" id="{309F5CA4-28C5-D746-ED7D-7DEF3627E20C}"/>
                </a:ext>
              </a:extLst>
            </p:cNvPr>
            <p:cNvGrpSpPr/>
            <p:nvPr/>
          </p:nvGrpSpPr>
          <p:grpSpPr>
            <a:xfrm>
              <a:off x="0" y="146303"/>
              <a:ext cx="10771412" cy="712922"/>
              <a:chOff x="0" y="146303"/>
              <a:chExt cx="10771412" cy="712922"/>
            </a:xfrm>
          </p:grpSpPr>
          <p:sp>
            <p:nvSpPr>
              <p:cNvPr id="9" name="Блок-схема: данные 4">
                <a:extLst>
                  <a:ext uri="{FF2B5EF4-FFF2-40B4-BE49-F238E27FC236}">
                    <a16:creationId xmlns:a16="http://schemas.microsoft.com/office/drawing/2014/main" id="{4BBD91D2-B41A-848E-C907-215F23D70B97}"/>
                  </a:ext>
                </a:extLst>
              </p:cNvPr>
              <p:cNvSpPr/>
              <p:nvPr/>
            </p:nvSpPr>
            <p:spPr>
              <a:xfrm>
                <a:off x="5394740" y="149530"/>
                <a:ext cx="5376672" cy="709695"/>
              </a:xfrm>
              <a:prstGeom prst="flowChartInputOutput">
                <a:avLst/>
              </a:prstGeom>
              <a:solidFill>
                <a:srgbClr val="1A91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Блок-схема: процесс 17">
                <a:extLst>
                  <a:ext uri="{FF2B5EF4-FFF2-40B4-BE49-F238E27FC236}">
                    <a16:creationId xmlns:a16="http://schemas.microsoft.com/office/drawing/2014/main" id="{B304F8FD-170F-6C56-8FC0-AC5F44886E73}"/>
                  </a:ext>
                </a:extLst>
              </p:cNvPr>
              <p:cNvSpPr/>
              <p:nvPr/>
            </p:nvSpPr>
            <p:spPr>
              <a:xfrm>
                <a:off x="0" y="146303"/>
                <a:ext cx="6518257" cy="712921"/>
              </a:xfrm>
              <a:prstGeom prst="flowChartProcess">
                <a:avLst/>
              </a:prstGeom>
              <a:solidFill>
                <a:srgbClr val="1A91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AEFEC584-2166-9AA9-67C5-5AE1A62AB3F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80951"/>
            <a:stretch/>
          </p:blipFill>
          <p:spPr>
            <a:xfrm>
              <a:off x="10143885" y="149512"/>
              <a:ext cx="2051926" cy="713294"/>
            </a:xfrm>
            <a:prstGeom prst="rect">
              <a:avLst/>
            </a:prstGeom>
          </p:spPr>
        </p:pic>
      </p:grp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D972ABD8-A4B6-49F2-AA9A-2E3C1F269E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689"/>
          <a:stretch/>
        </p:blipFill>
        <p:spPr>
          <a:xfrm>
            <a:off x="-102987" y="44530"/>
            <a:ext cx="1113638" cy="812245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73908736-B56F-5053-AA65-356B35E50EE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712" y="60177"/>
            <a:ext cx="758013" cy="75683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9E633B7-4246-8675-1758-646BDF703619}"/>
              </a:ext>
            </a:extLst>
          </p:cNvPr>
          <p:cNvSpPr txBox="1"/>
          <p:nvPr/>
        </p:nvSpPr>
        <p:spPr>
          <a:xfrm>
            <a:off x="136875" y="1027885"/>
            <a:ext cx="11932614" cy="5216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ru-RU" sz="1800" dirty="0" smtClean="0">
                <a:latin typeface="+mj-lt"/>
              </a:rPr>
              <a:t>      </a:t>
            </a:r>
            <a:r>
              <a:rPr lang="ru-RU" sz="1800" b="1" dirty="0">
                <a:latin typeface="+mj-lt"/>
              </a:rPr>
              <a:t>Тіркелген </a:t>
            </a:r>
            <a:r>
              <a:rPr lang="ru-RU" sz="1800" b="1" dirty="0" err="1">
                <a:latin typeface="+mj-lt"/>
              </a:rPr>
              <a:t>некеде</a:t>
            </a:r>
            <a:r>
              <a:rPr lang="ru-RU" sz="1800" b="1" dirty="0">
                <a:latin typeface="+mj-lt"/>
              </a:rPr>
              <a:t> </a:t>
            </a:r>
            <a:r>
              <a:rPr lang="ru-RU" sz="1800" b="1" dirty="0" err="1">
                <a:latin typeface="+mj-lt"/>
              </a:rPr>
              <a:t>тұрған</a:t>
            </a:r>
            <a:r>
              <a:rPr lang="ru-RU" sz="1800" b="1" dirty="0">
                <a:latin typeface="+mj-lt"/>
              </a:rPr>
              <a:t> </a:t>
            </a:r>
            <a:r>
              <a:rPr lang="ru-RU" sz="1800" b="1" dirty="0" err="1">
                <a:latin typeface="+mj-lt"/>
              </a:rPr>
              <a:t>адамдар</a:t>
            </a:r>
            <a:r>
              <a:rPr lang="ru-RU" sz="1800" b="1" dirty="0">
                <a:latin typeface="+mj-lt"/>
              </a:rPr>
              <a:t> </a:t>
            </a:r>
            <a:r>
              <a:rPr lang="ru-RU" sz="1800" b="1" dirty="0" err="1">
                <a:latin typeface="+mj-lt"/>
              </a:rPr>
              <a:t>қамқоршылық</a:t>
            </a:r>
            <a:r>
              <a:rPr lang="ru-RU" sz="1800" b="1" dirty="0">
                <a:latin typeface="+mj-lt"/>
              </a:rPr>
              <a:t> </a:t>
            </a:r>
            <a:r>
              <a:rPr lang="ru-RU" sz="1800" b="1" dirty="0" err="1">
                <a:latin typeface="+mj-lt"/>
              </a:rPr>
              <a:t>органына</a:t>
            </a:r>
            <a:r>
              <a:rPr lang="ru-RU" sz="1800" b="1" dirty="0">
                <a:latin typeface="+mj-lt"/>
              </a:rPr>
              <a:t> </a:t>
            </a:r>
            <a:r>
              <a:rPr lang="ru-RU" sz="1800" b="1" dirty="0" err="1">
                <a:latin typeface="+mj-lt"/>
              </a:rPr>
              <a:t>құжаттар</a:t>
            </a:r>
            <a:r>
              <a:rPr lang="ru-RU" sz="1800" b="1" dirty="0">
                <a:latin typeface="+mj-lt"/>
              </a:rPr>
              <a:t> </a:t>
            </a:r>
            <a:r>
              <a:rPr lang="ru-RU" sz="1800" b="1" dirty="0" err="1">
                <a:latin typeface="+mj-lt"/>
              </a:rPr>
              <a:t>топтамасымен</a:t>
            </a:r>
            <a:r>
              <a:rPr lang="ru-RU" sz="1800" b="1" dirty="0">
                <a:latin typeface="+mj-lt"/>
              </a:rPr>
              <a:t> </a:t>
            </a:r>
            <a:r>
              <a:rPr lang="ru-RU" sz="1800" b="1" dirty="0" err="1">
                <a:latin typeface="+mj-lt"/>
              </a:rPr>
              <a:t>бірлескен</a:t>
            </a:r>
            <a:r>
              <a:rPr lang="ru-RU" sz="1800" b="1" dirty="0">
                <a:latin typeface="+mj-lt"/>
              </a:rPr>
              <a:t> </a:t>
            </a:r>
            <a:r>
              <a:rPr lang="ru-RU" sz="1800" b="1" dirty="0" err="1">
                <a:latin typeface="+mj-lt"/>
              </a:rPr>
              <a:t>өтініш</a:t>
            </a:r>
            <a:r>
              <a:rPr lang="ru-RU" sz="1800" b="1" dirty="0">
                <a:latin typeface="+mj-lt"/>
              </a:rPr>
              <a:t> </a:t>
            </a:r>
            <a:r>
              <a:rPr lang="ru-RU" sz="1800" b="1" dirty="0" err="1" smtClean="0">
                <a:latin typeface="+mj-lt"/>
              </a:rPr>
              <a:t>береді</a:t>
            </a:r>
            <a:r>
              <a:rPr lang="ru-RU" sz="1800" b="1" dirty="0" smtClean="0">
                <a:latin typeface="+mj-lt"/>
              </a:rPr>
              <a:t>:</a:t>
            </a:r>
          </a:p>
          <a:p>
            <a:pPr algn="just" fontAlgn="base"/>
            <a:endParaRPr lang="ru-RU" sz="900" b="1" dirty="0" smtClean="0">
              <a:latin typeface="+mj-lt"/>
            </a:endParaRPr>
          </a:p>
          <a:p>
            <a:pPr algn="just" fontAlgn="base"/>
            <a:r>
              <a:rPr lang="ru-RU" sz="1800" b="1" dirty="0" smtClean="0">
                <a:solidFill>
                  <a:srgbClr val="FF0000"/>
                </a:solidFill>
                <a:latin typeface="+mj-lt"/>
              </a:rPr>
              <a:t>1) </a:t>
            </a:r>
            <a:r>
              <a:rPr lang="ru-RU" sz="1800" b="1" dirty="0" err="1" smtClean="0">
                <a:solidFill>
                  <a:srgbClr val="FF0000"/>
                </a:solidFill>
                <a:latin typeface="+mj-lt"/>
              </a:rPr>
              <a:t>Құжаттардың</a:t>
            </a:r>
            <a:r>
              <a:rPr lang="ru-RU" sz="18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толық</a:t>
            </a:r>
            <a:r>
              <a:rPr lang="ru-RU" sz="18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болмауы</a:t>
            </a:r>
            <a:r>
              <a:rPr lang="ru-RU" sz="18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немесе</a:t>
            </a:r>
            <a:r>
              <a:rPr lang="ru-RU" sz="18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талаптарға</a:t>
            </a:r>
            <a:r>
              <a:rPr lang="ru-RU" sz="18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сай</a:t>
            </a:r>
            <a:r>
              <a:rPr lang="ru-RU" sz="18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келмеуі</a:t>
            </a:r>
            <a:r>
              <a:rPr lang="ru-RU" sz="1800" b="1" dirty="0">
                <a:solidFill>
                  <a:srgbClr val="FF0000"/>
                </a:solidFill>
                <a:latin typeface="+mj-lt"/>
              </a:rPr>
              <a:t> —1 </a:t>
            </a:r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жұмыс</a:t>
            </a:r>
            <a:r>
              <a:rPr lang="ru-RU" sz="18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күні</a:t>
            </a:r>
            <a:r>
              <a:rPr lang="ru-RU" sz="18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ішінде</a:t>
            </a:r>
            <a:r>
              <a:rPr lang="ru-RU" sz="18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қаралып</a:t>
            </a:r>
            <a:r>
              <a:rPr lang="ru-RU" sz="1800" b="1" dirty="0">
                <a:solidFill>
                  <a:srgbClr val="FF0000"/>
                </a:solidFill>
                <a:latin typeface="+mj-lt"/>
              </a:rPr>
              <a:t>, бас </a:t>
            </a:r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тарту</a:t>
            </a:r>
            <a:r>
              <a:rPr lang="ru-RU" sz="18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қабылданады</a:t>
            </a:r>
            <a:r>
              <a:rPr lang="ru-RU" sz="1800" b="1" dirty="0" smtClean="0">
                <a:solidFill>
                  <a:srgbClr val="FF0000"/>
                </a:solidFill>
                <a:latin typeface="+mj-lt"/>
              </a:rPr>
              <a:t>.</a:t>
            </a:r>
          </a:p>
          <a:p>
            <a:pPr algn="just" fontAlgn="base"/>
            <a:endParaRPr lang="ru-RU" sz="900" b="1" dirty="0">
              <a:solidFill>
                <a:srgbClr val="FF0000"/>
              </a:solidFill>
              <a:latin typeface="+mj-lt"/>
            </a:endParaRPr>
          </a:p>
          <a:p>
            <a:pPr algn="just" fontAlgn="base"/>
            <a:r>
              <a:rPr lang="ru-RU" sz="1800" dirty="0" smtClean="0">
                <a:latin typeface="+mj-lt"/>
              </a:rPr>
              <a:t>2</a:t>
            </a:r>
            <a:r>
              <a:rPr lang="ru-RU" sz="1800" dirty="0">
                <a:latin typeface="+mj-lt"/>
              </a:rPr>
              <a:t>) </a:t>
            </a:r>
            <a:r>
              <a:rPr lang="ru-RU" sz="1800" dirty="0" err="1">
                <a:latin typeface="+mj-lt"/>
              </a:rPr>
              <a:t>Құжаттар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талапқа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сай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келсе</a:t>
            </a:r>
            <a:r>
              <a:rPr lang="ru-RU" sz="1800" dirty="0">
                <a:latin typeface="+mj-lt"/>
              </a:rPr>
              <a:t> —1 </a:t>
            </a:r>
            <a:r>
              <a:rPr lang="ru-RU" sz="1800" dirty="0" err="1">
                <a:latin typeface="+mj-lt"/>
              </a:rPr>
              <a:t>жұмыс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күні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ішінде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әңгімелесуге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шақыру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туралы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шешім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қабылданады</a:t>
            </a:r>
            <a:r>
              <a:rPr lang="ru-RU" sz="1800" dirty="0" smtClean="0">
                <a:latin typeface="+mj-lt"/>
              </a:rPr>
              <a:t>.</a:t>
            </a:r>
          </a:p>
          <a:p>
            <a:pPr algn="just" fontAlgn="base"/>
            <a:endParaRPr lang="ru-RU" sz="900" dirty="0" smtClean="0">
              <a:latin typeface="+mj-lt"/>
            </a:endParaRPr>
          </a:p>
          <a:p>
            <a:pPr algn="just" fontAlgn="base"/>
            <a:r>
              <a:rPr lang="ru-RU" sz="1800" dirty="0" smtClean="0">
                <a:latin typeface="+mj-lt"/>
              </a:rPr>
              <a:t>3</a:t>
            </a:r>
            <a:r>
              <a:rPr lang="ru-RU" sz="1800" dirty="0">
                <a:latin typeface="+mj-lt"/>
              </a:rPr>
              <a:t>) </a:t>
            </a:r>
            <a:r>
              <a:rPr lang="ru-RU" sz="1800" dirty="0" err="1">
                <a:latin typeface="+mj-lt"/>
              </a:rPr>
              <a:t>Әңгімелесу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smtClean="0">
                <a:latin typeface="+mj-lt"/>
              </a:rPr>
              <a:t>— </a:t>
            </a:r>
            <a:r>
              <a:rPr lang="ru-RU" sz="1800" dirty="0" err="1" smtClean="0">
                <a:latin typeface="+mj-lt"/>
              </a:rPr>
              <a:t>Шешім</a:t>
            </a:r>
            <a:r>
              <a:rPr lang="ru-RU" sz="1800" dirty="0" smtClean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қабылданған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күннен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бастап</a:t>
            </a:r>
            <a:r>
              <a:rPr lang="ru-RU" sz="1800" dirty="0">
                <a:latin typeface="+mj-lt"/>
              </a:rPr>
              <a:t> 2 </a:t>
            </a:r>
            <a:r>
              <a:rPr lang="ru-RU" sz="1800" dirty="0" err="1">
                <a:latin typeface="+mj-lt"/>
              </a:rPr>
              <a:t>жұмыс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күні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ішінде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 smtClean="0">
                <a:latin typeface="+mj-lt"/>
              </a:rPr>
              <a:t>өткізіледі</a:t>
            </a:r>
            <a:r>
              <a:rPr lang="ru-RU" sz="1600" i="1" dirty="0">
                <a:latin typeface="+mj-lt"/>
              </a:rPr>
              <a:t>.(</a:t>
            </a:r>
            <a:r>
              <a:rPr lang="ru-RU" sz="1600" i="1" dirty="0" err="1">
                <a:latin typeface="+mj-lt"/>
              </a:rPr>
              <a:t>үміткерлердің</a:t>
            </a:r>
            <a:r>
              <a:rPr lang="ru-RU" sz="1600" i="1" dirty="0">
                <a:latin typeface="+mj-lt"/>
              </a:rPr>
              <a:t> </a:t>
            </a:r>
            <a:r>
              <a:rPr lang="ru-RU" sz="1600" i="1" dirty="0" err="1">
                <a:latin typeface="+mj-lt"/>
              </a:rPr>
              <a:t>адамгершілік</a:t>
            </a:r>
            <a:r>
              <a:rPr lang="ru-RU" sz="1600" i="1" dirty="0">
                <a:latin typeface="+mj-lt"/>
              </a:rPr>
              <a:t> </a:t>
            </a:r>
            <a:r>
              <a:rPr lang="ru-RU" sz="1600" i="1" dirty="0" err="1">
                <a:latin typeface="+mj-lt"/>
              </a:rPr>
              <a:t>қасиеттері</a:t>
            </a:r>
            <a:r>
              <a:rPr lang="ru-RU" sz="1600" i="1" dirty="0">
                <a:latin typeface="+mj-lt"/>
              </a:rPr>
              <a:t>, </a:t>
            </a:r>
            <a:r>
              <a:rPr lang="ru-RU" sz="1600" i="1" dirty="0" err="1">
                <a:latin typeface="+mj-lt"/>
              </a:rPr>
              <a:t>міндеттерді</a:t>
            </a:r>
            <a:r>
              <a:rPr lang="ru-RU" sz="1600" i="1" dirty="0">
                <a:latin typeface="+mj-lt"/>
              </a:rPr>
              <a:t> </a:t>
            </a:r>
            <a:r>
              <a:rPr lang="ru-RU" sz="1600" i="1" dirty="0" err="1">
                <a:latin typeface="+mj-lt"/>
              </a:rPr>
              <a:t>атқару</a:t>
            </a:r>
            <a:r>
              <a:rPr lang="ru-RU" sz="1600" i="1" dirty="0">
                <a:latin typeface="+mj-lt"/>
              </a:rPr>
              <a:t> </a:t>
            </a:r>
            <a:r>
              <a:rPr lang="ru-RU" sz="1600" i="1" dirty="0" err="1">
                <a:latin typeface="+mj-lt"/>
              </a:rPr>
              <a:t>қабілеті</a:t>
            </a:r>
            <a:r>
              <a:rPr lang="ru-RU" sz="1600" i="1" dirty="0">
                <a:latin typeface="+mj-lt"/>
              </a:rPr>
              <a:t>, </a:t>
            </a:r>
            <a:r>
              <a:rPr lang="ru-RU" sz="1600" i="1" dirty="0" err="1">
                <a:latin typeface="+mj-lt"/>
              </a:rPr>
              <a:t>ниеттері</a:t>
            </a:r>
            <a:r>
              <a:rPr lang="ru-RU" sz="1600" i="1" dirty="0">
                <a:latin typeface="+mj-lt"/>
              </a:rPr>
              <a:t> мен </a:t>
            </a:r>
            <a:r>
              <a:rPr lang="ru-RU" sz="1600" i="1" dirty="0" err="1">
                <a:latin typeface="+mj-lt"/>
              </a:rPr>
              <a:t>себептері</a:t>
            </a:r>
            <a:r>
              <a:rPr lang="ru-RU" sz="1600" i="1" dirty="0">
                <a:latin typeface="+mj-lt"/>
              </a:rPr>
              <a:t> </a:t>
            </a:r>
            <a:r>
              <a:rPr lang="ru-RU" sz="1600" i="1" dirty="0" err="1">
                <a:latin typeface="+mj-lt"/>
              </a:rPr>
              <a:t>анықталады</a:t>
            </a:r>
            <a:r>
              <a:rPr lang="ru-RU" sz="1600" i="1" dirty="0">
                <a:latin typeface="+mj-lt"/>
              </a:rPr>
              <a:t>).</a:t>
            </a:r>
          </a:p>
          <a:p>
            <a:pPr algn="just" fontAlgn="base"/>
            <a:endParaRPr lang="ru-RU" sz="900" i="1" dirty="0">
              <a:latin typeface="+mj-lt"/>
            </a:endParaRPr>
          </a:p>
          <a:p>
            <a:pPr algn="just" fontAlgn="base"/>
            <a:r>
              <a:rPr lang="ru-RU" sz="1800" b="1" dirty="0">
                <a:solidFill>
                  <a:srgbClr val="FF0000"/>
                </a:solidFill>
                <a:latin typeface="+mj-lt"/>
              </a:rPr>
              <a:t>4) </a:t>
            </a:r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Әңгімелесудің</a:t>
            </a:r>
            <a:r>
              <a:rPr lang="ru-RU" sz="18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теріс</a:t>
            </a:r>
            <a:r>
              <a:rPr lang="ru-RU" sz="18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нәтижесі</a:t>
            </a:r>
            <a:r>
              <a:rPr lang="ru-RU" sz="1800" b="1" dirty="0">
                <a:solidFill>
                  <a:srgbClr val="FF0000"/>
                </a:solidFill>
                <a:latin typeface="+mj-lt"/>
              </a:rPr>
              <a:t> — бас </a:t>
            </a:r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тартуға</a:t>
            </a:r>
            <a:r>
              <a:rPr lang="ru-RU" sz="18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негіз</a:t>
            </a:r>
            <a:r>
              <a:rPr lang="ru-RU" sz="18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болады</a:t>
            </a:r>
            <a:r>
              <a:rPr lang="ru-RU" sz="1800" b="1" dirty="0" smtClean="0">
                <a:solidFill>
                  <a:srgbClr val="FF0000"/>
                </a:solidFill>
                <a:latin typeface="+mj-lt"/>
              </a:rPr>
              <a:t>.</a:t>
            </a:r>
          </a:p>
          <a:p>
            <a:pPr algn="just" fontAlgn="base"/>
            <a:endParaRPr lang="ru-RU" sz="900" b="1" dirty="0">
              <a:solidFill>
                <a:srgbClr val="FF0000"/>
              </a:solidFill>
              <a:latin typeface="+mj-lt"/>
            </a:endParaRPr>
          </a:p>
          <a:p>
            <a:pPr algn="just" fontAlgn="base"/>
            <a:r>
              <a:rPr lang="ru-RU" sz="1800" dirty="0">
                <a:latin typeface="+mj-lt"/>
              </a:rPr>
              <a:t>5) </a:t>
            </a:r>
            <a:r>
              <a:rPr lang="ru-RU" sz="1800" dirty="0" err="1">
                <a:latin typeface="+mj-lt"/>
              </a:rPr>
              <a:t>Әңгімелесу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оң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нәтиже</a:t>
            </a:r>
            <a:r>
              <a:rPr lang="ru-RU" sz="1800" dirty="0">
                <a:latin typeface="+mj-lt"/>
              </a:rPr>
              <a:t> берсе —3 </a:t>
            </a:r>
            <a:r>
              <a:rPr lang="ru-RU" sz="1800" dirty="0" err="1">
                <a:latin typeface="+mj-lt"/>
              </a:rPr>
              <a:t>жұмыс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күні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ішінде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тұрмыстық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жағдайды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тексеру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 smtClean="0">
                <a:latin typeface="+mj-lt"/>
              </a:rPr>
              <a:t>актісі</a:t>
            </a:r>
            <a:r>
              <a:rPr lang="ru-RU" sz="1800" dirty="0" smtClean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жүргізіледі</a:t>
            </a:r>
            <a:r>
              <a:rPr lang="ru-RU" sz="1800" dirty="0" smtClean="0">
                <a:latin typeface="+mj-lt"/>
              </a:rPr>
              <a:t>.</a:t>
            </a:r>
          </a:p>
          <a:p>
            <a:pPr algn="just" fontAlgn="base"/>
            <a:endParaRPr lang="ru-RU" sz="900" dirty="0">
              <a:latin typeface="+mj-lt"/>
            </a:endParaRPr>
          </a:p>
          <a:p>
            <a:pPr algn="just" fontAlgn="base"/>
            <a:r>
              <a:rPr lang="ru-RU" sz="1800" b="1" dirty="0">
                <a:solidFill>
                  <a:srgbClr val="FF0000"/>
                </a:solidFill>
                <a:latin typeface="+mj-lt"/>
              </a:rPr>
              <a:t>6) </a:t>
            </a:r>
            <a:r>
              <a:rPr lang="ru-RU" sz="1800" b="1" dirty="0" err="1" smtClean="0">
                <a:solidFill>
                  <a:srgbClr val="FF0000"/>
                </a:solidFill>
                <a:latin typeface="+mj-lt"/>
              </a:rPr>
              <a:t>Теріс</a:t>
            </a:r>
            <a:r>
              <a:rPr lang="ru-RU" sz="18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нәтиже</a:t>
            </a:r>
            <a:r>
              <a:rPr lang="ru-RU" sz="1800" b="1" dirty="0">
                <a:solidFill>
                  <a:srgbClr val="FF0000"/>
                </a:solidFill>
                <a:latin typeface="+mj-lt"/>
              </a:rPr>
              <a:t> берсе —3 </a:t>
            </a:r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жұмыс</a:t>
            </a:r>
            <a:r>
              <a:rPr lang="ru-RU" sz="18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күні</a:t>
            </a:r>
            <a:r>
              <a:rPr lang="ru-RU" sz="18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ішінде</a:t>
            </a:r>
            <a:r>
              <a:rPr lang="ru-RU" sz="1800" b="1" dirty="0">
                <a:solidFill>
                  <a:srgbClr val="FF0000"/>
                </a:solidFill>
                <a:latin typeface="+mj-lt"/>
              </a:rPr>
              <a:t> бас </a:t>
            </a:r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тарту</a:t>
            </a:r>
            <a:r>
              <a:rPr lang="ru-RU" sz="18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+mj-lt"/>
              </a:rPr>
              <a:t>ресімделеді</a:t>
            </a:r>
            <a:r>
              <a:rPr lang="ru-RU" sz="1800" b="1" dirty="0" smtClean="0">
                <a:solidFill>
                  <a:srgbClr val="FF0000"/>
                </a:solidFill>
                <a:latin typeface="+mj-lt"/>
              </a:rPr>
              <a:t>.</a:t>
            </a:r>
          </a:p>
          <a:p>
            <a:pPr algn="just" fontAlgn="base"/>
            <a:endParaRPr lang="ru-RU" sz="900" b="1" dirty="0">
              <a:solidFill>
                <a:srgbClr val="FF0000"/>
              </a:solidFill>
              <a:latin typeface="+mj-lt"/>
            </a:endParaRPr>
          </a:p>
          <a:p>
            <a:pPr algn="just" fontAlgn="base"/>
            <a:r>
              <a:rPr lang="ru-RU" sz="1800" dirty="0">
                <a:latin typeface="+mj-lt"/>
              </a:rPr>
              <a:t>7) </a:t>
            </a:r>
            <a:r>
              <a:rPr lang="ru-RU" sz="1800" dirty="0" err="1" smtClean="0">
                <a:latin typeface="+mj-lt"/>
              </a:rPr>
              <a:t>Оң</a:t>
            </a:r>
            <a:r>
              <a:rPr lang="ru-RU" sz="1800" dirty="0" smtClean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нәтиже</a:t>
            </a:r>
            <a:r>
              <a:rPr lang="ru-RU" sz="1800" dirty="0">
                <a:latin typeface="+mj-lt"/>
              </a:rPr>
              <a:t> берсе —</a:t>
            </a:r>
            <a:r>
              <a:rPr lang="ru-RU" sz="1800" dirty="0" err="1">
                <a:latin typeface="+mj-lt"/>
              </a:rPr>
              <a:t>Психологиялық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дайындық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курсына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жіберіледі</a:t>
            </a:r>
            <a:r>
              <a:rPr lang="ru-RU" sz="1800" dirty="0" smtClean="0">
                <a:latin typeface="+mj-lt"/>
              </a:rPr>
              <a:t>.</a:t>
            </a:r>
          </a:p>
          <a:p>
            <a:pPr algn="just" fontAlgn="base"/>
            <a:endParaRPr lang="ru-RU" sz="900" dirty="0">
              <a:latin typeface="+mj-lt"/>
            </a:endParaRPr>
          </a:p>
          <a:p>
            <a:pPr algn="just" fontAlgn="base"/>
            <a:r>
              <a:rPr lang="ru-RU" sz="1800" dirty="0">
                <a:latin typeface="+mj-lt"/>
              </a:rPr>
              <a:t>8) </a:t>
            </a:r>
            <a:r>
              <a:rPr lang="ru-RU" sz="1800" dirty="0" err="1" smtClean="0">
                <a:latin typeface="+mj-lt"/>
              </a:rPr>
              <a:t>Сертификатты</a:t>
            </a:r>
            <a:r>
              <a:rPr lang="ru-RU" sz="1800" dirty="0" smtClean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алған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күннен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бастап</a:t>
            </a:r>
            <a:r>
              <a:rPr lang="ru-RU" sz="1800" dirty="0">
                <a:latin typeface="+mj-lt"/>
              </a:rPr>
              <a:t> 1 </a:t>
            </a:r>
            <a:r>
              <a:rPr lang="ru-RU" sz="1800" dirty="0" err="1">
                <a:latin typeface="+mj-lt"/>
              </a:rPr>
              <a:t>жұмыс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күні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ішінде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оқуды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аяқтағаннан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кейін</a:t>
            </a:r>
            <a:r>
              <a:rPr lang="ru-RU" sz="1800" dirty="0">
                <a:latin typeface="+mj-lt"/>
              </a:rPr>
              <a:t> оны </a:t>
            </a:r>
            <a:r>
              <a:rPr lang="ru-RU" sz="1800" dirty="0" err="1">
                <a:latin typeface="+mj-lt"/>
              </a:rPr>
              <a:t>қорғаншылық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органына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 smtClean="0">
                <a:latin typeface="+mj-lt"/>
              </a:rPr>
              <a:t>жолданады</a:t>
            </a:r>
            <a:endParaRPr lang="ru-RU" sz="1800" dirty="0" smtClean="0">
              <a:latin typeface="+mj-lt"/>
            </a:endParaRPr>
          </a:p>
          <a:p>
            <a:pPr algn="just" fontAlgn="base"/>
            <a:endParaRPr lang="ru-RU" sz="900" dirty="0">
              <a:latin typeface="+mj-lt"/>
            </a:endParaRPr>
          </a:p>
          <a:p>
            <a:pPr algn="just" fontAlgn="base"/>
            <a:r>
              <a:rPr lang="ru-RU" sz="1800" dirty="0">
                <a:latin typeface="+mj-lt"/>
              </a:rPr>
              <a:t>9) </a:t>
            </a:r>
            <a:r>
              <a:rPr lang="ru-RU" sz="1800" dirty="0" err="1" smtClean="0">
                <a:latin typeface="+mj-lt"/>
              </a:rPr>
              <a:t>Сертификатты</a:t>
            </a:r>
            <a:r>
              <a:rPr lang="ru-RU" sz="1800" dirty="0" smtClean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алғаннан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кейін</a:t>
            </a:r>
            <a:r>
              <a:rPr lang="ru-RU" sz="1800" dirty="0">
                <a:latin typeface="+mj-lt"/>
              </a:rPr>
              <a:t> 2 </a:t>
            </a:r>
            <a:r>
              <a:rPr lang="ru-RU" sz="1800" dirty="0" err="1">
                <a:latin typeface="+mj-lt"/>
              </a:rPr>
              <a:t>жұмыс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күні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>
                <a:latin typeface="+mj-lt"/>
              </a:rPr>
              <a:t>ішінде-қорытынды</a:t>
            </a:r>
            <a:r>
              <a:rPr lang="ru-RU" sz="1800" dirty="0">
                <a:latin typeface="+mj-lt"/>
              </a:rPr>
              <a:t> </a:t>
            </a:r>
            <a:r>
              <a:rPr lang="ru-RU" sz="1800" dirty="0" err="1" smtClean="0">
                <a:latin typeface="+mj-lt"/>
              </a:rPr>
              <a:t>дайындалады</a:t>
            </a:r>
            <a:endParaRPr lang="ru-RU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320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152B02-5ABD-2747-464A-AD3B5DCAC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B20ED838-793C-6510-8B5D-14724C39777D}"/>
              </a:ext>
            </a:extLst>
          </p:cNvPr>
          <p:cNvCxnSpPr/>
          <p:nvPr/>
        </p:nvCxnSpPr>
        <p:spPr>
          <a:xfrm>
            <a:off x="4788" y="6797821"/>
            <a:ext cx="12196788" cy="0"/>
          </a:xfrm>
          <a:prstGeom prst="line">
            <a:avLst/>
          </a:prstGeom>
          <a:ln w="28575">
            <a:solidFill>
              <a:srgbClr val="1A91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D72F25A0-13CB-3C82-2617-C17DFFCD81B5}"/>
              </a:ext>
            </a:extLst>
          </p:cNvPr>
          <p:cNvGrpSpPr/>
          <p:nvPr/>
        </p:nvGrpSpPr>
        <p:grpSpPr>
          <a:xfrm>
            <a:off x="0" y="60178"/>
            <a:ext cx="12195811" cy="864001"/>
            <a:chOff x="0" y="146303"/>
            <a:chExt cx="12195811" cy="716503"/>
          </a:xfrm>
        </p:grpSpPr>
        <p:grpSp>
          <p:nvGrpSpPr>
            <p:cNvPr id="6" name="Группа 5">
              <a:extLst>
                <a:ext uri="{FF2B5EF4-FFF2-40B4-BE49-F238E27FC236}">
                  <a16:creationId xmlns:a16="http://schemas.microsoft.com/office/drawing/2014/main" id="{309F5CA4-28C5-D746-ED7D-7DEF3627E20C}"/>
                </a:ext>
              </a:extLst>
            </p:cNvPr>
            <p:cNvGrpSpPr/>
            <p:nvPr/>
          </p:nvGrpSpPr>
          <p:grpSpPr>
            <a:xfrm>
              <a:off x="0" y="146303"/>
              <a:ext cx="10771412" cy="712922"/>
              <a:chOff x="0" y="146303"/>
              <a:chExt cx="10771412" cy="712922"/>
            </a:xfrm>
          </p:grpSpPr>
          <p:sp>
            <p:nvSpPr>
              <p:cNvPr id="9" name="Блок-схема: данные 4">
                <a:extLst>
                  <a:ext uri="{FF2B5EF4-FFF2-40B4-BE49-F238E27FC236}">
                    <a16:creationId xmlns:a16="http://schemas.microsoft.com/office/drawing/2014/main" id="{4BBD91D2-B41A-848E-C907-215F23D70B97}"/>
                  </a:ext>
                </a:extLst>
              </p:cNvPr>
              <p:cNvSpPr/>
              <p:nvPr/>
            </p:nvSpPr>
            <p:spPr>
              <a:xfrm>
                <a:off x="5394740" y="149530"/>
                <a:ext cx="5376672" cy="709695"/>
              </a:xfrm>
              <a:prstGeom prst="flowChartInputOutput">
                <a:avLst/>
              </a:prstGeom>
              <a:solidFill>
                <a:srgbClr val="1A91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" name="Блок-схема: процесс 17">
                <a:extLst>
                  <a:ext uri="{FF2B5EF4-FFF2-40B4-BE49-F238E27FC236}">
                    <a16:creationId xmlns:a16="http://schemas.microsoft.com/office/drawing/2014/main" id="{B304F8FD-170F-6C56-8FC0-AC5F44886E73}"/>
                  </a:ext>
                </a:extLst>
              </p:cNvPr>
              <p:cNvSpPr/>
              <p:nvPr/>
            </p:nvSpPr>
            <p:spPr>
              <a:xfrm>
                <a:off x="0" y="146303"/>
                <a:ext cx="6518257" cy="712921"/>
              </a:xfrm>
              <a:prstGeom prst="flowChartProcess">
                <a:avLst/>
              </a:prstGeom>
              <a:solidFill>
                <a:srgbClr val="1A91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AEFEC584-2166-9AA9-67C5-5AE1A62AB3F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80951"/>
            <a:stretch/>
          </p:blipFill>
          <p:spPr>
            <a:xfrm>
              <a:off x="10143885" y="149512"/>
              <a:ext cx="2051926" cy="713294"/>
            </a:xfrm>
            <a:prstGeom prst="rect">
              <a:avLst/>
            </a:prstGeom>
          </p:spPr>
        </p:pic>
      </p:grp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D972ABD8-A4B6-49F2-AA9A-2E3C1F269E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689"/>
          <a:stretch/>
        </p:blipFill>
        <p:spPr>
          <a:xfrm>
            <a:off x="-102987" y="44530"/>
            <a:ext cx="1113638" cy="812245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73908736-B56F-5053-AA65-356B35E50EE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712" y="60177"/>
            <a:ext cx="758013" cy="75683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9E633B7-4246-8675-1758-646BDF703619}"/>
              </a:ext>
            </a:extLst>
          </p:cNvPr>
          <p:cNvSpPr txBox="1"/>
          <p:nvPr/>
        </p:nvSpPr>
        <p:spPr>
          <a:xfrm>
            <a:off x="136875" y="1027885"/>
            <a:ext cx="11932614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ru-RU" sz="1800" dirty="0">
                <a:latin typeface="+mj-lt"/>
              </a:rPr>
              <a:t>      </a:t>
            </a:r>
            <a:r>
              <a:rPr lang="ru-RU" sz="1800" b="1" dirty="0">
                <a:latin typeface="+mj-lt"/>
              </a:rPr>
              <a:t>Лица, состоящие в зарегистрированном браке, подают совместное заявление в орган опеки с пакетом документов:</a:t>
            </a:r>
          </a:p>
          <a:p>
            <a:pPr algn="just" fontAlgn="base"/>
            <a:endParaRPr lang="ru-RU" sz="900" b="1" dirty="0">
              <a:latin typeface="+mj-lt"/>
            </a:endParaRPr>
          </a:p>
          <a:p>
            <a:pPr algn="just" fontAlgn="base"/>
            <a:r>
              <a:rPr lang="ru-RU" sz="1800" b="1" dirty="0">
                <a:solidFill>
                  <a:srgbClr val="FF0000"/>
                </a:solidFill>
                <a:latin typeface="+mj-lt"/>
              </a:rPr>
              <a:t>1) Неполный пакет документов или несоответствие требований – 1 рабочий день рассмотрение и отказ</a:t>
            </a:r>
          </a:p>
          <a:p>
            <a:pPr marL="457200" indent="-457200" algn="just" fontAlgn="base">
              <a:buAutoNum type="arabicParenR"/>
            </a:pPr>
            <a:endParaRPr lang="ru-RU" sz="900" b="1" dirty="0">
              <a:solidFill>
                <a:srgbClr val="FF0000"/>
              </a:solidFill>
              <a:latin typeface="+mj-lt"/>
            </a:endParaRPr>
          </a:p>
          <a:p>
            <a:pPr algn="just" fontAlgn="base"/>
            <a:r>
              <a:rPr lang="ru-RU" sz="1800" dirty="0">
                <a:latin typeface="+mj-lt"/>
              </a:rPr>
              <a:t>2) При соответствии – 1 рабочий день принятие решение о собеседовании</a:t>
            </a:r>
          </a:p>
          <a:p>
            <a:pPr algn="just" fontAlgn="base"/>
            <a:endParaRPr lang="ru-RU" sz="900" dirty="0">
              <a:latin typeface="+mj-lt"/>
            </a:endParaRPr>
          </a:p>
          <a:p>
            <a:pPr algn="just" fontAlgn="base"/>
            <a:r>
              <a:rPr lang="ru-RU" sz="1800" dirty="0">
                <a:latin typeface="+mj-lt"/>
              </a:rPr>
              <a:t>3) После принятия решения о собеседовании в течение 2 рабочих дней - собеседование </a:t>
            </a:r>
            <a:r>
              <a:rPr lang="ru-RU" sz="1600" i="1" dirty="0">
                <a:latin typeface="+mj-lt"/>
              </a:rPr>
              <a:t>(нравственные и иные личные качества, способность их к выполнению обязанностей, выяснения мотивов и причин желания стать приемными профессиональными воспитателями)</a:t>
            </a:r>
          </a:p>
          <a:p>
            <a:pPr algn="just" fontAlgn="base"/>
            <a:endParaRPr lang="ru-RU" sz="900" i="1" dirty="0">
              <a:latin typeface="+mj-lt"/>
            </a:endParaRPr>
          </a:p>
          <a:p>
            <a:pPr algn="just" fontAlgn="base"/>
            <a:r>
              <a:rPr lang="ru-RU" sz="1800" b="1" dirty="0">
                <a:solidFill>
                  <a:srgbClr val="FF0000"/>
                </a:solidFill>
                <a:latin typeface="+mj-lt"/>
              </a:rPr>
              <a:t>4) Отрицательный результат собеседования – отказ</a:t>
            </a:r>
          </a:p>
          <a:p>
            <a:pPr algn="just" fontAlgn="base"/>
            <a:endParaRPr lang="ru-RU" sz="900" b="1" dirty="0">
              <a:solidFill>
                <a:srgbClr val="FF0000"/>
              </a:solidFill>
              <a:latin typeface="+mj-lt"/>
            </a:endParaRPr>
          </a:p>
          <a:p>
            <a:pPr algn="just" fontAlgn="base"/>
            <a:r>
              <a:rPr lang="ru-RU" sz="1800" dirty="0">
                <a:latin typeface="+mj-lt"/>
              </a:rPr>
              <a:t>5) При положительном результате в течение 3 рабочих дней проведение акта ЖБУ</a:t>
            </a:r>
          </a:p>
          <a:p>
            <a:pPr algn="just" fontAlgn="base"/>
            <a:endParaRPr lang="ru-RU" sz="900" dirty="0">
              <a:latin typeface="+mj-lt"/>
            </a:endParaRPr>
          </a:p>
          <a:p>
            <a:pPr algn="just" fontAlgn="base"/>
            <a:r>
              <a:rPr lang="ru-RU" sz="1800" b="1" dirty="0">
                <a:solidFill>
                  <a:srgbClr val="FF0000"/>
                </a:solidFill>
                <a:latin typeface="+mj-lt"/>
              </a:rPr>
              <a:t>6) При отрицательном акте ЖБУ в течение 3 рабочих дней – отказ</a:t>
            </a:r>
          </a:p>
          <a:p>
            <a:pPr algn="just" fontAlgn="base"/>
            <a:endParaRPr lang="ru-RU" sz="900" b="1" dirty="0">
              <a:solidFill>
                <a:srgbClr val="FF0000"/>
              </a:solidFill>
              <a:latin typeface="+mj-lt"/>
            </a:endParaRPr>
          </a:p>
          <a:p>
            <a:pPr algn="just" fontAlgn="base"/>
            <a:r>
              <a:rPr lang="ru-RU" sz="1800" dirty="0">
                <a:latin typeface="+mj-lt"/>
              </a:rPr>
              <a:t>7) При положительном акте ЖБУ – направление на прохождение психологической подготовки</a:t>
            </a:r>
          </a:p>
          <a:p>
            <a:pPr algn="just" fontAlgn="base"/>
            <a:endParaRPr lang="ru-RU" sz="900" dirty="0">
              <a:latin typeface="+mj-lt"/>
            </a:endParaRPr>
          </a:p>
          <a:p>
            <a:pPr algn="just" fontAlgn="base"/>
            <a:r>
              <a:rPr lang="ru-RU" sz="1800" dirty="0">
                <a:latin typeface="+mj-lt"/>
              </a:rPr>
              <a:t>8) После завершения обучения в течение 1 рабочего дня с даты получения сертификата, направление его в орган опеки</a:t>
            </a:r>
          </a:p>
          <a:p>
            <a:pPr algn="just" fontAlgn="base"/>
            <a:endParaRPr lang="ru-RU" sz="900" dirty="0">
              <a:latin typeface="+mj-lt"/>
            </a:endParaRPr>
          </a:p>
          <a:p>
            <a:pPr algn="just" fontAlgn="base"/>
            <a:r>
              <a:rPr lang="ru-RU" sz="1800" dirty="0">
                <a:latin typeface="+mj-lt"/>
              </a:rPr>
              <a:t>9) После получения сертификата в течение 2 рабочих дней – подготовка Заключения</a:t>
            </a:r>
          </a:p>
        </p:txBody>
      </p:sp>
    </p:spTree>
    <p:extLst>
      <p:ext uri="{BB962C8B-B14F-4D97-AF65-F5344CB8AC3E}">
        <p14:creationId xmlns:p14="http://schemas.microsoft.com/office/powerpoint/2010/main" val="4238631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5180</TotalTime>
  <Words>444</Words>
  <Application>Microsoft Office PowerPoint</Application>
  <PresentationFormat>Широкоэкранный</PresentationFormat>
  <Paragraphs>161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Calibri</vt:lpstr>
      <vt:lpstr>Cambria Math</vt:lpstr>
      <vt:lpstr>Tahoma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Азат Тиштыбаев</dc:creator>
  <cp:lastModifiedBy>Пользователь Windows</cp:lastModifiedBy>
  <cp:revision>362</cp:revision>
  <cp:lastPrinted>2023-10-19T05:43:04Z</cp:lastPrinted>
  <dcterms:modified xsi:type="dcterms:W3CDTF">2025-05-23T13:11:54Z</dcterms:modified>
</cp:coreProperties>
</file>